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0"/>
  </p:notesMasterIdLst>
  <p:sldIdLst>
    <p:sldId id="418" r:id="rId2"/>
    <p:sldId id="440" r:id="rId3"/>
    <p:sldId id="441" r:id="rId4"/>
    <p:sldId id="444" r:id="rId5"/>
    <p:sldId id="442" r:id="rId6"/>
    <p:sldId id="452" r:id="rId7"/>
    <p:sldId id="454" r:id="rId8"/>
    <p:sldId id="443" r:id="rId9"/>
    <p:sldId id="419" r:id="rId10"/>
    <p:sldId id="455" r:id="rId11"/>
    <p:sldId id="456" r:id="rId12"/>
    <p:sldId id="445" r:id="rId13"/>
    <p:sldId id="446" r:id="rId14"/>
    <p:sldId id="457" r:id="rId15"/>
    <p:sldId id="458" r:id="rId16"/>
    <p:sldId id="447" r:id="rId17"/>
    <p:sldId id="448" r:id="rId18"/>
    <p:sldId id="459" r:id="rId19"/>
    <p:sldId id="460" r:id="rId20"/>
    <p:sldId id="450" r:id="rId21"/>
    <p:sldId id="451" r:id="rId22"/>
    <p:sldId id="461" r:id="rId23"/>
    <p:sldId id="462" r:id="rId24"/>
    <p:sldId id="463" r:id="rId25"/>
    <p:sldId id="470" r:id="rId26"/>
    <p:sldId id="471" r:id="rId27"/>
    <p:sldId id="449" r:id="rId28"/>
    <p:sldId id="464" r:id="rId29"/>
    <p:sldId id="465" r:id="rId30"/>
    <p:sldId id="466" r:id="rId31"/>
    <p:sldId id="467" r:id="rId32"/>
    <p:sldId id="468" r:id="rId33"/>
    <p:sldId id="469" r:id="rId34"/>
    <p:sldId id="420" r:id="rId35"/>
    <p:sldId id="439" r:id="rId36"/>
    <p:sldId id="421" r:id="rId37"/>
    <p:sldId id="430" r:id="rId38"/>
    <p:sldId id="422" r:id="rId39"/>
    <p:sldId id="431" r:id="rId40"/>
    <p:sldId id="423" r:id="rId41"/>
    <p:sldId id="432" r:id="rId42"/>
    <p:sldId id="424" r:id="rId43"/>
    <p:sldId id="433" r:id="rId44"/>
    <p:sldId id="425" r:id="rId45"/>
    <p:sldId id="434" r:id="rId46"/>
    <p:sldId id="426" r:id="rId47"/>
    <p:sldId id="435" r:id="rId48"/>
    <p:sldId id="427" r:id="rId49"/>
    <p:sldId id="436" r:id="rId50"/>
    <p:sldId id="428" r:id="rId51"/>
    <p:sldId id="437" r:id="rId52"/>
    <p:sldId id="429" r:id="rId53"/>
    <p:sldId id="438" r:id="rId54"/>
    <p:sldId id="417" r:id="rId55"/>
    <p:sldId id="350" r:id="rId56"/>
    <p:sldId id="355" r:id="rId57"/>
    <p:sldId id="360" r:id="rId58"/>
    <p:sldId id="414" r:id="rId59"/>
    <p:sldId id="365" r:id="rId60"/>
    <p:sldId id="380" r:id="rId61"/>
    <p:sldId id="361" r:id="rId62"/>
    <p:sldId id="362" r:id="rId63"/>
    <p:sldId id="363" r:id="rId64"/>
    <p:sldId id="364" r:id="rId65"/>
    <p:sldId id="366" r:id="rId66"/>
    <p:sldId id="415" r:id="rId67"/>
    <p:sldId id="416" r:id="rId68"/>
    <p:sldId id="379" r:id="rId69"/>
    <p:sldId id="357" r:id="rId70"/>
    <p:sldId id="372" r:id="rId71"/>
    <p:sldId id="378" r:id="rId72"/>
    <p:sldId id="370" r:id="rId73"/>
    <p:sldId id="367" r:id="rId74"/>
    <p:sldId id="376" r:id="rId75"/>
    <p:sldId id="395" r:id="rId76"/>
    <p:sldId id="390" r:id="rId77"/>
    <p:sldId id="394" r:id="rId78"/>
    <p:sldId id="393" r:id="rId79"/>
    <p:sldId id="391" r:id="rId80"/>
    <p:sldId id="392" r:id="rId81"/>
    <p:sldId id="389" r:id="rId82"/>
    <p:sldId id="397" r:id="rId83"/>
    <p:sldId id="404" r:id="rId84"/>
    <p:sldId id="405" r:id="rId85"/>
    <p:sldId id="399" r:id="rId86"/>
    <p:sldId id="400" r:id="rId87"/>
    <p:sldId id="401" r:id="rId88"/>
    <p:sldId id="402" r:id="rId89"/>
    <p:sldId id="403" r:id="rId90"/>
    <p:sldId id="413" r:id="rId91"/>
    <p:sldId id="408" r:id="rId92"/>
    <p:sldId id="409" r:id="rId93"/>
    <p:sldId id="410" r:id="rId94"/>
    <p:sldId id="411" r:id="rId95"/>
    <p:sldId id="412" r:id="rId96"/>
    <p:sldId id="368" r:id="rId97"/>
    <p:sldId id="369" r:id="rId98"/>
    <p:sldId id="354" r:id="rId99"/>
    <p:sldId id="307" r:id="rId100"/>
    <p:sldId id="303" r:id="rId101"/>
    <p:sldId id="304" r:id="rId102"/>
    <p:sldId id="305" r:id="rId103"/>
    <p:sldId id="306" r:id="rId104"/>
    <p:sldId id="310" r:id="rId105"/>
    <p:sldId id="311" r:id="rId106"/>
    <p:sldId id="332" r:id="rId107"/>
    <p:sldId id="315" r:id="rId108"/>
    <p:sldId id="316" r:id="rId109"/>
    <p:sldId id="333" r:id="rId110"/>
    <p:sldId id="317" r:id="rId111"/>
    <p:sldId id="318" r:id="rId112"/>
    <p:sldId id="312" r:id="rId113"/>
    <p:sldId id="319" r:id="rId114"/>
    <p:sldId id="308" r:id="rId115"/>
    <p:sldId id="323" r:id="rId116"/>
    <p:sldId id="325" r:id="rId117"/>
    <p:sldId id="326" r:id="rId118"/>
    <p:sldId id="327" r:id="rId119"/>
    <p:sldId id="309" r:id="rId120"/>
    <p:sldId id="320" r:id="rId121"/>
    <p:sldId id="321" r:id="rId122"/>
    <p:sldId id="322" r:id="rId123"/>
    <p:sldId id="331" r:id="rId124"/>
    <p:sldId id="328" r:id="rId125"/>
    <p:sldId id="329" r:id="rId126"/>
    <p:sldId id="334" r:id="rId127"/>
    <p:sldId id="330" r:id="rId128"/>
    <p:sldId id="338" r:id="rId129"/>
    <p:sldId id="349" r:id="rId130"/>
    <p:sldId id="341" r:id="rId131"/>
    <p:sldId id="344" r:id="rId132"/>
    <p:sldId id="339" r:id="rId133"/>
    <p:sldId id="340" r:id="rId134"/>
    <p:sldId id="335" r:id="rId135"/>
    <p:sldId id="345" r:id="rId136"/>
    <p:sldId id="373" r:id="rId137"/>
    <p:sldId id="336" r:id="rId138"/>
    <p:sldId id="337" r:id="rId139"/>
    <p:sldId id="342" r:id="rId140"/>
    <p:sldId id="343" r:id="rId141"/>
    <p:sldId id="281" r:id="rId142"/>
    <p:sldId id="259" r:id="rId143"/>
    <p:sldId id="260" r:id="rId144"/>
    <p:sldId id="268" r:id="rId145"/>
    <p:sldId id="261" r:id="rId146"/>
    <p:sldId id="256" r:id="rId147"/>
    <p:sldId id="258" r:id="rId148"/>
    <p:sldId id="271" r:id="rId149"/>
    <p:sldId id="288" r:id="rId150"/>
    <p:sldId id="275" r:id="rId151"/>
    <p:sldId id="289" r:id="rId152"/>
    <p:sldId id="277" r:id="rId153"/>
    <p:sldId id="290" r:id="rId154"/>
    <p:sldId id="278" r:id="rId155"/>
    <p:sldId id="300" r:id="rId156"/>
    <p:sldId id="299" r:id="rId157"/>
    <p:sldId id="298" r:id="rId158"/>
    <p:sldId id="279" r:id="rId159"/>
    <p:sldId id="291" r:id="rId160"/>
    <p:sldId id="280" r:id="rId161"/>
    <p:sldId id="301" r:id="rId162"/>
    <p:sldId id="292" r:id="rId163"/>
    <p:sldId id="293" r:id="rId164"/>
    <p:sldId id="294" r:id="rId165"/>
    <p:sldId id="295" r:id="rId166"/>
    <p:sldId id="296" r:id="rId167"/>
    <p:sldId id="313" r:id="rId168"/>
    <p:sldId id="297" r:id="rId1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FA808085-5119-4861-A56F-31F565F0F60C}">
          <p14:sldIdLst>
            <p14:sldId id="418"/>
            <p14:sldId id="440"/>
            <p14:sldId id="441"/>
            <p14:sldId id="444"/>
            <p14:sldId id="442"/>
            <p14:sldId id="452"/>
            <p14:sldId id="454"/>
            <p14:sldId id="443"/>
            <p14:sldId id="419"/>
            <p14:sldId id="455"/>
            <p14:sldId id="456"/>
            <p14:sldId id="445"/>
            <p14:sldId id="446"/>
            <p14:sldId id="457"/>
            <p14:sldId id="458"/>
            <p14:sldId id="447"/>
            <p14:sldId id="448"/>
            <p14:sldId id="459"/>
            <p14:sldId id="460"/>
            <p14:sldId id="450"/>
            <p14:sldId id="451"/>
            <p14:sldId id="461"/>
            <p14:sldId id="462"/>
            <p14:sldId id="463"/>
            <p14:sldId id="470"/>
            <p14:sldId id="471"/>
            <p14:sldId id="449"/>
            <p14:sldId id="464"/>
            <p14:sldId id="465"/>
            <p14:sldId id="466"/>
            <p14:sldId id="467"/>
            <p14:sldId id="468"/>
            <p14:sldId id="469"/>
            <p14:sldId id="420"/>
            <p14:sldId id="439"/>
            <p14:sldId id="421"/>
            <p14:sldId id="430"/>
            <p14:sldId id="422"/>
            <p14:sldId id="431"/>
            <p14:sldId id="423"/>
            <p14:sldId id="432"/>
            <p14:sldId id="424"/>
            <p14:sldId id="433"/>
            <p14:sldId id="425"/>
            <p14:sldId id="434"/>
            <p14:sldId id="426"/>
            <p14:sldId id="435"/>
            <p14:sldId id="427"/>
            <p14:sldId id="436"/>
            <p14:sldId id="428"/>
            <p14:sldId id="437"/>
            <p14:sldId id="429"/>
            <p14:sldId id="438"/>
          </p14:sldIdLst>
        </p14:section>
        <p14:section name="4th September 2020" id="{263E8B66-B994-4FA1-9DD3-791C8052687C}">
          <p14:sldIdLst>
            <p14:sldId id="417"/>
            <p14:sldId id="350"/>
            <p14:sldId id="355"/>
            <p14:sldId id="360"/>
            <p14:sldId id="414"/>
            <p14:sldId id="365"/>
            <p14:sldId id="380"/>
            <p14:sldId id="361"/>
            <p14:sldId id="362"/>
            <p14:sldId id="363"/>
            <p14:sldId id="364"/>
            <p14:sldId id="366"/>
            <p14:sldId id="415"/>
            <p14:sldId id="416"/>
            <p14:sldId id="379"/>
            <p14:sldId id="357"/>
            <p14:sldId id="372"/>
            <p14:sldId id="378"/>
            <p14:sldId id="370"/>
            <p14:sldId id="367"/>
            <p14:sldId id="376"/>
            <p14:sldId id="395"/>
            <p14:sldId id="390"/>
            <p14:sldId id="394"/>
            <p14:sldId id="393"/>
            <p14:sldId id="391"/>
            <p14:sldId id="392"/>
            <p14:sldId id="389"/>
            <p14:sldId id="397"/>
            <p14:sldId id="404"/>
            <p14:sldId id="405"/>
            <p14:sldId id="399"/>
            <p14:sldId id="400"/>
            <p14:sldId id="401"/>
            <p14:sldId id="402"/>
            <p14:sldId id="403"/>
            <p14:sldId id="413"/>
            <p14:sldId id="408"/>
            <p14:sldId id="409"/>
            <p14:sldId id="410"/>
            <p14:sldId id="411"/>
            <p14:sldId id="412"/>
            <p14:sldId id="368"/>
            <p14:sldId id="369"/>
          </p14:sldIdLst>
        </p14:section>
        <p14:section name="28th August 2020" id="{3DB5B53A-1CC3-4634-8D52-45EE33D51C07}">
          <p14:sldIdLst>
            <p14:sldId id="354"/>
            <p14:sldId id="307"/>
            <p14:sldId id="303"/>
            <p14:sldId id="304"/>
            <p14:sldId id="305"/>
            <p14:sldId id="306"/>
            <p14:sldId id="310"/>
            <p14:sldId id="311"/>
            <p14:sldId id="332"/>
            <p14:sldId id="315"/>
            <p14:sldId id="316"/>
            <p14:sldId id="333"/>
            <p14:sldId id="317"/>
            <p14:sldId id="318"/>
            <p14:sldId id="312"/>
            <p14:sldId id="319"/>
            <p14:sldId id="308"/>
            <p14:sldId id="323"/>
            <p14:sldId id="325"/>
            <p14:sldId id="326"/>
            <p14:sldId id="327"/>
            <p14:sldId id="309"/>
            <p14:sldId id="320"/>
            <p14:sldId id="321"/>
            <p14:sldId id="322"/>
            <p14:sldId id="331"/>
            <p14:sldId id="328"/>
            <p14:sldId id="329"/>
            <p14:sldId id="334"/>
            <p14:sldId id="330"/>
            <p14:sldId id="338"/>
            <p14:sldId id="349"/>
            <p14:sldId id="341"/>
            <p14:sldId id="344"/>
            <p14:sldId id="339"/>
            <p14:sldId id="340"/>
            <p14:sldId id="335"/>
            <p14:sldId id="345"/>
            <p14:sldId id="373"/>
            <p14:sldId id="336"/>
            <p14:sldId id="337"/>
            <p14:sldId id="342"/>
            <p14:sldId id="343"/>
          </p14:sldIdLst>
        </p14:section>
        <p14:section name="17th August 2020" id="{A7361AB1-1B39-44AB-B966-170F454E01F5}">
          <p14:sldIdLst>
            <p14:sldId id="281"/>
            <p14:sldId id="259"/>
            <p14:sldId id="260"/>
            <p14:sldId id="268"/>
            <p14:sldId id="261"/>
            <p14:sldId id="256"/>
            <p14:sldId id="258"/>
            <p14:sldId id="271"/>
            <p14:sldId id="288"/>
            <p14:sldId id="275"/>
            <p14:sldId id="289"/>
            <p14:sldId id="277"/>
            <p14:sldId id="290"/>
            <p14:sldId id="278"/>
            <p14:sldId id="300"/>
            <p14:sldId id="299"/>
            <p14:sldId id="298"/>
            <p14:sldId id="279"/>
            <p14:sldId id="291"/>
            <p14:sldId id="280"/>
            <p14:sldId id="301"/>
          </p14:sldIdLst>
        </p14:section>
        <p14:section name="SI" id="{FC36FA58-D02B-40E8-9E70-CBC27323E632}">
          <p14:sldIdLst>
            <p14:sldId id="292"/>
            <p14:sldId id="293"/>
            <p14:sldId id="294"/>
            <p14:sldId id="295"/>
            <p14:sldId id="296"/>
            <p14:sldId id="313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899" autoAdjust="0"/>
  </p:normalViewPr>
  <p:slideViewPr>
    <p:cSldViewPr>
      <p:cViewPr varScale="1">
        <p:scale>
          <a:sx n="84" d="100"/>
          <a:sy n="84" d="100"/>
        </p:scale>
        <p:origin x="1402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presProps" Target="pres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9008A-A985-4858-82A7-91C5637A5E53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1ADCCC-E53F-4127-8D1D-4AFB057C1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27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ADCCC-E53F-4127-8D1D-4AFB057C190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171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ADCCC-E53F-4127-8D1D-4AFB057C190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989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ADCCC-E53F-4127-8D1D-4AFB057C1909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229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ADCCC-E53F-4127-8D1D-4AFB057C1909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604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ADCCC-E53F-4127-8D1D-4AFB057C1909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38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ADCCC-E53F-4127-8D1D-4AFB057C1909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688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0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280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image" Target="../media/image225.png"/><Relationship Id="rId4" Type="http://schemas.openxmlformats.org/officeDocument/2006/relationships/image" Target="../media/image24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320.png"/><Relationship Id="rId7" Type="http://schemas.openxmlformats.org/officeDocument/2006/relationships/image" Target="../media/image97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4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7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10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6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8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2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13" Type="http://schemas.openxmlformats.org/officeDocument/2006/relationships/image" Target="../media/image270.png"/><Relationship Id="rId3" Type="http://schemas.openxmlformats.org/officeDocument/2006/relationships/image" Target="../media/image264.png"/><Relationship Id="rId7" Type="http://schemas.openxmlformats.org/officeDocument/2006/relationships/image" Target="../media/image530.png"/><Relationship Id="rId12" Type="http://schemas.openxmlformats.org/officeDocument/2006/relationships/image" Target="../media/image269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11" Type="http://schemas.openxmlformats.org/officeDocument/2006/relationships/image" Target="../media/image268.png"/><Relationship Id="rId5" Type="http://schemas.openxmlformats.org/officeDocument/2006/relationships/image" Target="../media/image511.png"/><Relationship Id="rId15" Type="http://schemas.openxmlformats.org/officeDocument/2006/relationships/image" Target="../media/image611.png"/><Relationship Id="rId10" Type="http://schemas.openxmlformats.org/officeDocument/2006/relationships/image" Target="../media/image267.png"/><Relationship Id="rId4" Type="http://schemas.openxmlformats.org/officeDocument/2006/relationships/image" Target="../media/image500.png"/><Relationship Id="rId9" Type="http://schemas.openxmlformats.org/officeDocument/2006/relationships/image" Target="../media/image266.png"/><Relationship Id="rId14" Type="http://schemas.openxmlformats.org/officeDocument/2006/relationships/image" Target="../media/image60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0.png"/><Relationship Id="rId4" Type="http://schemas.openxmlformats.org/officeDocument/2006/relationships/image" Target="../media/image272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3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9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6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9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1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3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298.png"/><Relationship Id="rId7" Type="http://schemas.openxmlformats.org/officeDocument/2006/relationships/image" Target="../media/image302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1.png"/><Relationship Id="rId5" Type="http://schemas.openxmlformats.org/officeDocument/2006/relationships/image" Target="../media/image300.png"/><Relationship Id="rId4" Type="http://schemas.openxmlformats.org/officeDocument/2006/relationships/image" Target="../media/image299.png"/><Relationship Id="rId9" Type="http://schemas.openxmlformats.org/officeDocument/2006/relationships/image" Target="../media/image304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0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0.png"/><Relationship Id="rId2" Type="http://schemas.openxmlformats.org/officeDocument/2006/relationships/image" Target="../media/image180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7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280.png"/><Relationship Id="rId2" Type="http://schemas.openxmlformats.org/officeDocument/2006/relationships/image" Target="../media/image2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0.png"/><Relationship Id="rId5" Type="http://schemas.openxmlformats.org/officeDocument/2006/relationships/image" Target="../media/image225.png"/><Relationship Id="rId4" Type="http://schemas.openxmlformats.org/officeDocument/2006/relationships/image" Target="../media/image240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7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320.png"/><Relationship Id="rId7" Type="http://schemas.openxmlformats.org/officeDocument/2006/relationships/image" Target="../media/image38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3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6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6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2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3.png"/><Relationship Id="rId3" Type="http://schemas.openxmlformats.org/officeDocument/2006/relationships/image" Target="../media/image7.png"/><Relationship Id="rId7" Type="http://schemas.openxmlformats.org/officeDocument/2006/relationships/image" Target="../media/image6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8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1.png"/><Relationship Id="rId4" Type="http://schemas.openxmlformats.org/officeDocument/2006/relationships/image" Target="../media/image8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0.png"/><Relationship Id="rId4" Type="http://schemas.openxmlformats.org/officeDocument/2006/relationships/image" Target="../media/image9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0.png"/><Relationship Id="rId4" Type="http://schemas.openxmlformats.org/officeDocument/2006/relationships/image" Target="../media/image9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0.png"/><Relationship Id="rId4" Type="http://schemas.openxmlformats.org/officeDocument/2006/relationships/image" Target="../media/image10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1.png"/><Relationship Id="rId4" Type="http://schemas.openxmlformats.org/officeDocument/2006/relationships/image" Target="../media/image1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0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0.png"/><Relationship Id="rId4" Type="http://schemas.openxmlformats.org/officeDocument/2006/relationships/image" Target="../media/image11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0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0.png"/><Relationship Id="rId4" Type="http://schemas.openxmlformats.org/officeDocument/2006/relationships/image" Target="../media/image11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710.png"/><Relationship Id="rId4" Type="http://schemas.openxmlformats.org/officeDocument/2006/relationships/image" Target="../media/image12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0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11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4.png"/><Relationship Id="rId4" Type="http://schemas.openxmlformats.org/officeDocument/2006/relationships/image" Target="../media/image13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image" Target="../media/image128.png"/><Relationship Id="rId4" Type="http://schemas.openxmlformats.org/officeDocument/2006/relationships/image" Target="../media/image14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1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1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0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0.png"/><Relationship Id="rId5" Type="http://schemas.openxmlformats.org/officeDocument/2006/relationships/image" Target="../media/image203.png"/><Relationship Id="rId4" Type="http://schemas.openxmlformats.org/officeDocument/2006/relationships/image" Target="../media/image19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0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930" y="29308"/>
                <a:ext cx="3883270" cy="1949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600" dirty="0" err="1" smtClean="0"/>
                  <a:t>nReplicates</a:t>
                </a:r>
                <a:r>
                  <a:rPr lang="en-US" sz="1600" dirty="0"/>
                  <a:t> </a:t>
                </a:r>
                <a:r>
                  <a:rPr lang="sv-SE" sz="1600" dirty="0" smtClean="0"/>
                  <a:t>= 50</a:t>
                </a:r>
              </a:p>
              <a:p>
                <a:pPr algn="just"/>
                <a:r>
                  <a:rPr lang="sv-SE" sz="1600" dirty="0"/>
                  <a:t>N is the number of </a:t>
                </a:r>
                <a:r>
                  <a:rPr lang="sv-SE" sz="1600" dirty="0" smtClean="0"/>
                  <a:t>systems</a:t>
                </a:r>
              </a:p>
              <a:p>
                <a:pPr algn="just"/>
                <a:r>
                  <a:rPr lang="sv-SE" sz="1600" dirty="0" smtClean="0"/>
                  <a:t>In each system, there are two dipoles, and the angle between them is 30 degree.</a:t>
                </a:r>
              </a:p>
              <a:p>
                <a:r>
                  <a:rPr lang="sv-SE" sz="1600" dirty="0">
                    <a:latin typeface="Cambria Math" panose="02040503050406030204" pitchFamily="18" charset="0"/>
                  </a:rPr>
                  <a:t>bl = [1, 0]</a:t>
                </a:r>
                <a:endParaRPr lang="en-US" sz="16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>
                          <a:latin typeface="Cambria Math" panose="02040503050406030204" pitchFamily="18" charset="0"/>
                        </a:rPr>
                        <m:t>et</m:t>
                      </m:r>
                      <m:r>
                        <a:rPr lang="en-US" sz="16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0">
                          <a:latin typeface="Cambria Math" panose="02040503050406030204" pitchFamily="18" charset="0"/>
                        </a:rPr>
                        <m:t>matrix</m:t>
                      </m:r>
                      <m:r>
                        <a:rPr lang="en-US" sz="16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sv-SE" sz="1600" i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sz="1600" i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sv-SE" sz="1600" i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sv-SE" sz="1600" i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sz="1600" i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sv-SE" sz="1600" i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sv-SE" sz="1600" dirty="0" smtClean="0"/>
              </a:p>
              <a:p>
                <a:pPr algn="just"/>
                <a:endParaRPr lang="sv-SE" sz="1400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" y="29308"/>
                <a:ext cx="3883270" cy="1949508"/>
              </a:xfrm>
              <a:prstGeom prst="rect">
                <a:avLst/>
              </a:prstGeom>
              <a:blipFill rotWithShape="1">
                <a:blip r:embed="rId2"/>
                <a:stretch>
                  <a:fillRect l="-784" t="-938" r="-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15"/>
          <p:cNvCxnSpPr/>
          <p:nvPr/>
        </p:nvCxnSpPr>
        <p:spPr>
          <a:xfrm>
            <a:off x="6089400" y="606605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17"/>
          <p:cNvCxnSpPr/>
          <p:nvPr/>
        </p:nvCxnSpPr>
        <p:spPr>
          <a:xfrm rot="-1800000">
            <a:off x="6111749" y="606605"/>
            <a:ext cx="90242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med"/>
            <a:tailEnd type="triangle" w="lg" len="med"/>
          </a:ln>
          <a:effectLst>
            <a:glow>
              <a:srgbClr val="FF0000"/>
            </a:glow>
            <a:outerShdw sx="1000" sy="1000" algn="ctr" rotWithShape="0">
              <a:srgbClr val="000000"/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20"/>
          <p:cNvSpPr txBox="1"/>
          <p:nvPr/>
        </p:nvSpPr>
        <p:spPr>
          <a:xfrm>
            <a:off x="7126865" y="298965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p:sp>
        <p:nvSpPr>
          <p:cNvPr id="13" name="弧形 23"/>
          <p:cNvSpPr/>
          <p:nvPr/>
        </p:nvSpPr>
        <p:spPr>
          <a:xfrm>
            <a:off x="6826565" y="455901"/>
            <a:ext cx="248056" cy="242746"/>
          </a:xfrm>
          <a:prstGeom prst="arc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28600" y="2366365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N = 1 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28600" y="3894007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N = 2 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28600" y="5425693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N = 4 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105400" y="1066800"/>
            <a:ext cx="3124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sz="1600" dirty="0" smtClean="0"/>
              <a:t>A molecule have independent polarized absorber (M = 1) and emitter (M = 1). </a:t>
            </a:r>
            <a:r>
              <a:rPr lang="sv-SE" sz="1600" dirty="0"/>
              <a:t> </a:t>
            </a:r>
            <a:r>
              <a:rPr lang="sv-SE" sz="1600" dirty="0" smtClean="0"/>
              <a:t>100% energy transfer from absorber to emitter. </a:t>
            </a:r>
            <a:endParaRPr lang="en-US" sz="1600" dirty="0"/>
          </a:p>
        </p:txBody>
      </p:sp>
      <p:grpSp>
        <p:nvGrpSpPr>
          <p:cNvPr id="2" name="Group 1"/>
          <p:cNvGrpSpPr/>
          <p:nvPr/>
        </p:nvGrpSpPr>
        <p:grpSpPr>
          <a:xfrm rot="19205918">
            <a:off x="1410953" y="2421333"/>
            <a:ext cx="985221" cy="242746"/>
            <a:chOff x="3270001" y="3580101"/>
            <a:chExt cx="985221" cy="242746"/>
          </a:xfrm>
        </p:grpSpPr>
        <p:cxnSp>
          <p:nvCxnSpPr>
            <p:cNvPr id="58" name="直接箭头连接符 15"/>
            <p:cNvCxnSpPr/>
            <p:nvPr/>
          </p:nvCxnSpPr>
          <p:spPr>
            <a:xfrm>
              <a:off x="3270001" y="3730805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17"/>
            <p:cNvCxnSpPr/>
            <p:nvPr/>
          </p:nvCxnSpPr>
          <p:spPr>
            <a:xfrm rot="-1800000">
              <a:off x="3292350" y="3730805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弧形 23"/>
            <p:cNvSpPr/>
            <p:nvPr/>
          </p:nvSpPr>
          <p:spPr>
            <a:xfrm>
              <a:off x="4007166" y="3580101"/>
              <a:ext cx="248056" cy="242746"/>
            </a:xfrm>
            <a:prstGeom prst="arc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 rot="20926714">
            <a:off x="1487152" y="3792933"/>
            <a:ext cx="985221" cy="242746"/>
            <a:chOff x="3270001" y="3580101"/>
            <a:chExt cx="985221" cy="242746"/>
          </a:xfrm>
        </p:grpSpPr>
        <p:cxnSp>
          <p:nvCxnSpPr>
            <p:cNvPr id="64" name="直接箭头连接符 15"/>
            <p:cNvCxnSpPr/>
            <p:nvPr/>
          </p:nvCxnSpPr>
          <p:spPr>
            <a:xfrm>
              <a:off x="3270001" y="3730805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17"/>
            <p:cNvCxnSpPr/>
            <p:nvPr/>
          </p:nvCxnSpPr>
          <p:spPr>
            <a:xfrm rot="-1800000">
              <a:off x="3292350" y="3730805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弧形 23"/>
            <p:cNvSpPr/>
            <p:nvPr/>
          </p:nvSpPr>
          <p:spPr>
            <a:xfrm>
              <a:off x="4007166" y="3580101"/>
              <a:ext cx="248056" cy="242746"/>
            </a:xfrm>
            <a:prstGeom prst="arc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 rot="1065797">
            <a:off x="3671144" y="3802102"/>
            <a:ext cx="985221" cy="242746"/>
            <a:chOff x="3270001" y="3580101"/>
            <a:chExt cx="985221" cy="242746"/>
          </a:xfrm>
        </p:grpSpPr>
        <p:cxnSp>
          <p:nvCxnSpPr>
            <p:cNvPr id="68" name="直接箭头连接符 15"/>
            <p:cNvCxnSpPr/>
            <p:nvPr/>
          </p:nvCxnSpPr>
          <p:spPr>
            <a:xfrm>
              <a:off x="3270001" y="3730805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箭头连接符 17"/>
            <p:cNvCxnSpPr/>
            <p:nvPr/>
          </p:nvCxnSpPr>
          <p:spPr>
            <a:xfrm rot="-1800000">
              <a:off x="3292350" y="3730805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弧形 23"/>
            <p:cNvSpPr/>
            <p:nvPr/>
          </p:nvSpPr>
          <p:spPr>
            <a:xfrm>
              <a:off x="4007166" y="3580101"/>
              <a:ext cx="248056" cy="242746"/>
            </a:xfrm>
            <a:prstGeom prst="arc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/>
          <p:nvPr/>
        </p:nvGrpSpPr>
        <p:grpSpPr>
          <a:xfrm rot="20926714">
            <a:off x="1462002" y="5351342"/>
            <a:ext cx="985221" cy="242746"/>
            <a:chOff x="3270001" y="3580101"/>
            <a:chExt cx="985221" cy="242746"/>
          </a:xfrm>
        </p:grpSpPr>
        <p:cxnSp>
          <p:nvCxnSpPr>
            <p:cNvPr id="72" name="直接箭头连接符 15"/>
            <p:cNvCxnSpPr/>
            <p:nvPr/>
          </p:nvCxnSpPr>
          <p:spPr>
            <a:xfrm>
              <a:off x="3270001" y="3730805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17"/>
            <p:cNvCxnSpPr/>
            <p:nvPr/>
          </p:nvCxnSpPr>
          <p:spPr>
            <a:xfrm rot="-1800000">
              <a:off x="3292350" y="3730805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弧形 23"/>
            <p:cNvSpPr/>
            <p:nvPr/>
          </p:nvSpPr>
          <p:spPr>
            <a:xfrm>
              <a:off x="4007166" y="3580101"/>
              <a:ext cx="248056" cy="242746"/>
            </a:xfrm>
            <a:prstGeom prst="arc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 rot="1065797">
            <a:off x="3645994" y="5360511"/>
            <a:ext cx="985221" cy="242746"/>
            <a:chOff x="3270001" y="3580101"/>
            <a:chExt cx="985221" cy="242746"/>
          </a:xfrm>
        </p:grpSpPr>
        <p:cxnSp>
          <p:nvCxnSpPr>
            <p:cNvPr id="76" name="直接箭头连接符 15"/>
            <p:cNvCxnSpPr/>
            <p:nvPr/>
          </p:nvCxnSpPr>
          <p:spPr>
            <a:xfrm>
              <a:off x="3270001" y="3730805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箭头连接符 17"/>
            <p:cNvCxnSpPr/>
            <p:nvPr/>
          </p:nvCxnSpPr>
          <p:spPr>
            <a:xfrm rot="-1800000">
              <a:off x="3292350" y="3730805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弧形 23"/>
            <p:cNvSpPr/>
            <p:nvPr/>
          </p:nvSpPr>
          <p:spPr>
            <a:xfrm>
              <a:off x="4007166" y="3580101"/>
              <a:ext cx="248056" cy="242746"/>
            </a:xfrm>
            <a:prstGeom prst="arc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/>
          <p:cNvGrpSpPr/>
          <p:nvPr/>
        </p:nvGrpSpPr>
        <p:grpSpPr>
          <a:xfrm rot="18407730">
            <a:off x="5652344" y="5402302"/>
            <a:ext cx="985221" cy="242746"/>
            <a:chOff x="3270001" y="3580101"/>
            <a:chExt cx="985221" cy="242746"/>
          </a:xfrm>
        </p:grpSpPr>
        <p:cxnSp>
          <p:nvCxnSpPr>
            <p:cNvPr id="80" name="直接箭头连接符 15"/>
            <p:cNvCxnSpPr/>
            <p:nvPr/>
          </p:nvCxnSpPr>
          <p:spPr>
            <a:xfrm>
              <a:off x="3270001" y="3730805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17"/>
            <p:cNvCxnSpPr/>
            <p:nvPr/>
          </p:nvCxnSpPr>
          <p:spPr>
            <a:xfrm rot="-1800000">
              <a:off x="3292350" y="3730805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弧形 23"/>
            <p:cNvSpPr/>
            <p:nvPr/>
          </p:nvSpPr>
          <p:spPr>
            <a:xfrm>
              <a:off x="4007166" y="3580101"/>
              <a:ext cx="248056" cy="242746"/>
            </a:xfrm>
            <a:prstGeom prst="arc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/>
          <p:cNvGrpSpPr/>
          <p:nvPr/>
        </p:nvGrpSpPr>
        <p:grpSpPr>
          <a:xfrm rot="3561674">
            <a:off x="7404944" y="5326101"/>
            <a:ext cx="985221" cy="242746"/>
            <a:chOff x="3270001" y="3580101"/>
            <a:chExt cx="985221" cy="242746"/>
          </a:xfrm>
        </p:grpSpPr>
        <p:cxnSp>
          <p:nvCxnSpPr>
            <p:cNvPr id="84" name="直接箭头连接符 15"/>
            <p:cNvCxnSpPr/>
            <p:nvPr/>
          </p:nvCxnSpPr>
          <p:spPr>
            <a:xfrm>
              <a:off x="3270001" y="3730805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箭头连接符 17"/>
            <p:cNvCxnSpPr/>
            <p:nvPr/>
          </p:nvCxnSpPr>
          <p:spPr>
            <a:xfrm rot="-1800000">
              <a:off x="3292350" y="3730805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弧形 23"/>
            <p:cNvSpPr/>
            <p:nvPr/>
          </p:nvSpPr>
          <p:spPr>
            <a:xfrm>
              <a:off x="4007166" y="3580101"/>
              <a:ext cx="248056" cy="242746"/>
            </a:xfrm>
            <a:prstGeom prst="arc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8"/>
              <p:cNvSpPr/>
              <p:nvPr/>
            </p:nvSpPr>
            <p:spPr>
              <a:xfrm>
                <a:off x="5819517" y="579159"/>
                <a:ext cx="32412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/>
                          <a:ea typeface="Cambria Math"/>
                        </a:rPr>
                        <m:t>β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40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517" y="579159"/>
                <a:ext cx="324128" cy="307777"/>
              </a:xfrm>
              <a:prstGeom prst="rect">
                <a:avLst/>
              </a:prstGeom>
              <a:blipFill rotWithShape="0"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9955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±3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blipFill rotWithShape="0">
                <a:blip r:embed="rId2"/>
                <a:stretch>
                  <a:fillRect l="-3396" t="-3974" r="-2264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3" y="909000"/>
            <a:ext cx="9020134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0912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箭头连接符 11"/>
          <p:cNvCxnSpPr/>
          <p:nvPr/>
        </p:nvCxnSpPr>
        <p:spPr>
          <a:xfrm>
            <a:off x="1508737" y="5253049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207051" y="5316515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985424" y="5316515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1523733" y="5113240"/>
            <a:ext cx="0" cy="144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2286000" y="4897240"/>
            <a:ext cx="0" cy="36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348948" y="6641068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1066800" y="5657671"/>
                <a:ext cx="99803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emitter1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= 0.4</a:t>
                </a: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M = 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= 0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°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5657671"/>
                <a:ext cx="998030" cy="1200329"/>
              </a:xfrm>
              <a:prstGeom prst="rect">
                <a:avLst/>
              </a:prstGeom>
              <a:blipFill rotWithShape="1">
                <a:blip r:embed="rId2"/>
                <a:stretch>
                  <a:fillRect l="-4878" t="-2538" r="-4878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1787331" y="3751163"/>
                <a:ext cx="1870270" cy="1224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funnel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(</a:t>
                </a:r>
                <a:r>
                  <a:rPr lang="el-GR" dirty="0">
                    <a:solidFill>
                      <a:srgbClr val="FF0000"/>
                    </a:solidFill>
                  </a:rPr>
                  <a:t>ε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) = 0.999394</a:t>
                </a: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M = 0.82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= 22.14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°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331" y="3751163"/>
                <a:ext cx="1870270" cy="1224759"/>
              </a:xfrm>
              <a:prstGeom prst="rect">
                <a:avLst/>
              </a:prstGeom>
              <a:blipFill rotWithShape="0">
                <a:blip r:embed="rId3"/>
                <a:stretch>
                  <a:fillRect l="-2606" t="-2488" b="-5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连接符 19"/>
          <p:cNvCxnSpPr/>
          <p:nvPr/>
        </p:nvCxnSpPr>
        <p:spPr>
          <a:xfrm flipV="1">
            <a:off x="2769705" y="5041240"/>
            <a:ext cx="0" cy="21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590800" y="5311897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36</a:t>
            </a:r>
            <a:r>
              <a:rPr lang="en-US" altLang="zh-CN" dirty="0" smtClean="0"/>
              <a:t>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2447453" y="5656906"/>
                <a:ext cx="105028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emitter2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dirty="0" smtClean="0"/>
                  <a:t> = 0.6</a:t>
                </a:r>
              </a:p>
              <a:p>
                <a:r>
                  <a:rPr lang="en-US" dirty="0" smtClean="0"/>
                  <a:t>M = 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/>
                  <a:t> = 36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°</a:t>
                </a:r>
                <a:endParaRPr lang="en-US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453" y="5656906"/>
                <a:ext cx="1050288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4624" t="-3046" r="-4624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4267200" y="4114800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funnel is the linear superposition of all individual emitters.</a:t>
            </a:r>
          </a:p>
        </p:txBody>
      </p:sp>
      <p:sp>
        <p:nvSpPr>
          <p:cNvPr id="24" name="Rectangle 3"/>
          <p:cNvSpPr/>
          <p:nvPr/>
        </p:nvSpPr>
        <p:spPr>
          <a:xfrm>
            <a:off x="0" y="0"/>
            <a:ext cx="1407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Two emitters</a:t>
            </a:r>
            <a:endParaRPr lang="en-US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8003" y="0"/>
            <a:ext cx="4725997" cy="266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267200" y="2743200"/>
                <a:ext cx="5001113" cy="17064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+1]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dirty="0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sv-SE" b="0" i="1" dirty="0" smtClean="0">
                              <a:latin typeface="Cambria Math"/>
                            </a:rPr>
                            <m:t>𝑓𝑢𝑛𝑛𝑒𝑙</m:t>
                          </m:r>
                        </m:sub>
                      </m:sSub>
                      <m:r>
                        <a:rPr lang="sv-SE" b="0" i="0" smtClean="0">
                          <a:latin typeface="Cambria Math"/>
                        </a:rPr>
                        <m:t>=1</m:t>
                      </m:r>
                      <m:r>
                        <a:rPr lang="sv-SE" b="0" i="1" smtClean="0">
                          <a:latin typeface="Cambria Math"/>
                        </a:rPr>
                        <m:t>×[0.82×</m:t>
                      </m:r>
                      <m:func>
                        <m:func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v-SE" b="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2×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sv-S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sv-SE" b="0" i="1" smtClean="0">
                                      <a:latin typeface="Cambria Math"/>
                                      <a:ea typeface="Cambria Math"/>
                                    </a:rPr>
                                    <m:t>𝜑</m:t>
                                  </m:r>
                                  <m:r>
                                    <a:rPr lang="sv-SE" b="0" i="1" smtClean="0">
                                      <a:latin typeface="Cambria Math"/>
                                      <a:ea typeface="Cambria Math"/>
                                    </a:rPr>
                                    <m:t>−22.14°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sv-SE" b="0" i="1" smtClean="0">
                          <a:latin typeface="Cambria Math"/>
                        </a:rPr>
                        <m:t>+1]</m:t>
                      </m:r>
                    </m:oMath>
                  </m:oMathPara>
                </a14:m>
                <a:endParaRPr lang="sv-SE" b="0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 dirty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sv-SE" b="0" i="1" dirty="0" smtClean="0">
                              <a:latin typeface="Cambria Math"/>
                            </a:rPr>
                            <m:t>𝑒𝑚𝑖𝑡𝑡𝑒𝑟</m:t>
                          </m:r>
                          <m:r>
                            <a:rPr lang="sv-SE" b="0" i="1" dirty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sv-SE">
                          <a:latin typeface="Cambria Math"/>
                        </a:rPr>
                        <m:t>=</m:t>
                      </m:r>
                      <m:r>
                        <a:rPr lang="sv-SE" b="0" i="1" smtClean="0">
                          <a:latin typeface="Cambria Math"/>
                        </a:rPr>
                        <m:t>0.4</m:t>
                      </m:r>
                      <m:r>
                        <a:rPr lang="sv-SE" i="1">
                          <a:latin typeface="Cambria Math"/>
                        </a:rPr>
                        <m:t>×[</m:t>
                      </m:r>
                      <m:r>
                        <a:rPr lang="sv-SE" b="0" i="1" smtClean="0">
                          <a:latin typeface="Cambria Math"/>
                        </a:rPr>
                        <m:t>1</m:t>
                      </m:r>
                      <m:r>
                        <a:rPr lang="sv-SE" i="1">
                          <a:latin typeface="Cambria Math"/>
                        </a:rPr>
                        <m:t>×</m:t>
                      </m:r>
                      <m:func>
                        <m:func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v-SE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i="1">
                                  <a:latin typeface="Cambria Math"/>
                                </a:rPr>
                                <m:t>2×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sv-S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sv-SE" i="1">
                                      <a:latin typeface="Cambria Math"/>
                                      <a:ea typeface="Cambria Math"/>
                                    </a:rPr>
                                    <m:t>𝜑</m:t>
                                  </m:r>
                                  <m:r>
                                    <a:rPr lang="sv-SE" i="1">
                                      <a:latin typeface="Cambria Math"/>
                                      <a:ea typeface="Cambria Math"/>
                                    </a:rPr>
                                    <m:t>−0°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sv-SE" i="1">
                          <a:latin typeface="Cambria Math"/>
                        </a:rPr>
                        <m:t>+1]</m:t>
                      </m:r>
                    </m:oMath>
                  </m:oMathPara>
                </a14:m>
                <a:endParaRPr lang="sv-SE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 dirty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sv-SE" b="0" i="1" dirty="0" smtClean="0">
                              <a:latin typeface="Cambria Math"/>
                            </a:rPr>
                            <m:t>𝑒𝑚𝑖𝑡𝑡𝑒𝑟</m:t>
                          </m:r>
                          <m:r>
                            <a:rPr lang="sv-SE" b="0" i="1" dirty="0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sv-SE">
                          <a:latin typeface="Cambria Math"/>
                        </a:rPr>
                        <m:t>=</m:t>
                      </m:r>
                      <m:r>
                        <a:rPr lang="sv-SE" b="0" i="0" smtClean="0">
                          <a:latin typeface="Cambria Math"/>
                        </a:rPr>
                        <m:t>0.6</m:t>
                      </m:r>
                      <m:r>
                        <a:rPr lang="sv-SE" i="1">
                          <a:latin typeface="Cambria Math"/>
                        </a:rPr>
                        <m:t>×[</m:t>
                      </m:r>
                      <m:r>
                        <a:rPr lang="sv-SE" b="0" i="1" smtClean="0">
                          <a:latin typeface="Cambria Math"/>
                        </a:rPr>
                        <m:t>1</m:t>
                      </m:r>
                      <m:r>
                        <a:rPr lang="sv-SE" i="1">
                          <a:latin typeface="Cambria Math"/>
                        </a:rPr>
                        <m:t>×</m:t>
                      </m:r>
                      <m:func>
                        <m:func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v-SE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i="1">
                                  <a:latin typeface="Cambria Math"/>
                                </a:rPr>
                                <m:t>2×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sv-S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sv-SE" i="1">
                                      <a:latin typeface="Cambria Math"/>
                                      <a:ea typeface="Cambria Math"/>
                                    </a:rPr>
                                    <m:t>𝜑</m:t>
                                  </m:r>
                                  <m:r>
                                    <a:rPr lang="sv-SE" i="1">
                                      <a:latin typeface="Cambria Math"/>
                                      <a:ea typeface="Cambria Math"/>
                                    </a:rPr>
                                    <m:t>−36°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sv-SE" i="1">
                          <a:latin typeface="Cambria Math"/>
                        </a:rPr>
                        <m:t>+1]</m:t>
                      </m:r>
                    </m:oMath>
                  </m:oMathPara>
                </a14:m>
                <a:endParaRPr lang="sv-SE" dirty="0">
                  <a:latin typeface="Cambria Math"/>
                </a:endParaRPr>
              </a:p>
              <a:p>
                <a:endParaRPr lang="sv-SE" b="0" i="1" dirty="0" smtClean="0">
                  <a:latin typeface="Cambria Math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2743200"/>
                <a:ext cx="5001113" cy="1706493"/>
              </a:xfrm>
              <a:prstGeom prst="rect">
                <a:avLst/>
              </a:prstGeom>
              <a:blipFill rotWithShape="1">
                <a:blip r:embed="rId6"/>
                <a:stretch>
                  <a:fillRect l="-1585" t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76200" y="929818"/>
                <a:ext cx="3665728" cy="18151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 err="1"/>
                  <a:t>e</a:t>
                </a:r>
                <a:r>
                  <a:rPr lang="en-US" dirty="0" err="1" smtClean="0"/>
                  <a:t>t_matrix</a:t>
                </a:r>
                <a:r>
                  <a:rPr lang="en-US" dirty="0" smtClean="0"/>
                  <a:t>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0.4  ⋯  0.6  ⋯  0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0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0.4  ⋯  0.6  ⋯  0 ⋯  0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0.4  ⋯  0.6  ⋯  0 ⋯  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0.4  ⋯  0.6  ⋯  0 ⋯  0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0.4  ⋯  0.6  ⋯  0 ⋯  0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0.4  ⋯  0.6  ⋯  0 ⋯  0</m:t>
                            </m:r>
                          </m:e>
                        </m:eqAr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929818"/>
                <a:ext cx="3665728" cy="1815177"/>
              </a:xfrm>
              <a:prstGeom prst="rect">
                <a:avLst/>
              </a:prstGeom>
              <a:blipFill rotWithShape="0">
                <a:blip r:embed="rId7"/>
                <a:stretch>
                  <a:fillRect l="-3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左大括号 26"/>
          <p:cNvSpPr/>
          <p:nvPr/>
        </p:nvSpPr>
        <p:spPr>
          <a:xfrm flipH="1">
            <a:off x="3639218" y="977565"/>
            <a:ext cx="170126" cy="174408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文本框 27"/>
          <p:cNvSpPr txBox="1"/>
          <p:nvPr/>
        </p:nvSpPr>
        <p:spPr>
          <a:xfrm>
            <a:off x="3851841" y="165184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1000</a:t>
            </a:r>
            <a:endParaRPr lang="en-US" dirty="0"/>
          </a:p>
        </p:txBody>
      </p:sp>
      <p:sp>
        <p:nvSpPr>
          <p:cNvPr id="29" name="左大括号 28"/>
          <p:cNvSpPr/>
          <p:nvPr/>
        </p:nvSpPr>
        <p:spPr>
          <a:xfrm rot="16200000">
            <a:off x="2257242" y="1714840"/>
            <a:ext cx="152226" cy="236169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文本框 29"/>
          <p:cNvSpPr txBox="1"/>
          <p:nvPr/>
        </p:nvSpPr>
        <p:spPr>
          <a:xfrm>
            <a:off x="1979123" y="291026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1000</a:t>
            </a:r>
            <a:endParaRPr lang="en-US" dirty="0"/>
          </a:p>
        </p:txBody>
      </p:sp>
      <p:cxnSp>
        <p:nvCxnSpPr>
          <p:cNvPr id="31" name="直接箭头连接符 30"/>
          <p:cNvCxnSpPr/>
          <p:nvPr/>
        </p:nvCxnSpPr>
        <p:spPr>
          <a:xfrm>
            <a:off x="1113903" y="812608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1152333" y="433116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cxnSp>
        <p:nvCxnSpPr>
          <p:cNvPr id="33" name="直接箭头连接符 32"/>
          <p:cNvCxnSpPr/>
          <p:nvPr/>
        </p:nvCxnSpPr>
        <p:spPr>
          <a:xfrm rot="19440000">
            <a:off x="1961781" y="808598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1946541" y="429106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36</a:t>
            </a:r>
            <a:r>
              <a:rPr lang="en-US" altLang="zh-CN" dirty="0" smtClean="0"/>
              <a:t>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88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1000"/>
            <a:ext cx="551397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1407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Two emitters</a:t>
            </a:r>
            <a:endParaRPr 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7" y="2514600"/>
            <a:ext cx="8592603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5477522" y="1128946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>
            <a:off x="5477522" y="1120068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3600000">
            <a:off x="5467910" y="1101578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800000">
            <a:off x="5487134" y="1111924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-1800000">
            <a:off x="5492469" y="1111190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-3600000">
            <a:off x="5477522" y="1117259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306322" y="1137824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154168" y="961580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0</a:t>
            </a:r>
            <a:r>
              <a:rPr lang="sv-SE" dirty="0" smtClean="0"/>
              <a:t>°, 40%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rot="-2160000">
            <a:off x="7304083" y="1133569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059444" y="609600"/>
            <a:ext cx="1007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36°, 60%</a:t>
            </a:r>
            <a:endParaRPr lang="en-US" dirty="0"/>
          </a:p>
        </p:txBody>
      </p:sp>
      <p:sp>
        <p:nvSpPr>
          <p:cNvPr id="22" name="Right Arrow 21"/>
          <p:cNvSpPr/>
          <p:nvPr/>
        </p:nvSpPr>
        <p:spPr>
          <a:xfrm>
            <a:off x="6620522" y="994302"/>
            <a:ext cx="533400" cy="2286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629400" y="692292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ET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257800" y="1530492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1000 dipoles 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244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789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r="8063"/>
          <a:stretch/>
        </p:blipFill>
        <p:spPr>
          <a:xfrm>
            <a:off x="4721369" y="219437"/>
            <a:ext cx="4344951" cy="2664000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>
            <a:off x="1661137" y="5100649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359451" y="5164115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8137824" y="5164115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1666194" y="4936329"/>
            <a:ext cx="0" cy="144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2777137" y="4734246"/>
            <a:ext cx="0" cy="36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501348" y="6488668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1059370" y="5596777"/>
                <a:ext cx="99803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emitter1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dirty="0" smtClean="0"/>
                  <a:t> = 0.4</a:t>
                </a:r>
              </a:p>
              <a:p>
                <a:r>
                  <a:rPr lang="en-US" dirty="0" smtClean="0"/>
                  <a:t>M = 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/>
                  <a:t> = 0</a:t>
                </a:r>
                <a:r>
                  <a:rPr lang="en-US" altLang="zh-CN" dirty="0"/>
                  <a:t> °</a:t>
                </a:r>
                <a:endParaRPr lang="en-US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370" y="5596777"/>
                <a:ext cx="998030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5488" t="-2538" r="-4878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1078486" y="3637954"/>
                <a:ext cx="348826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funnel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(</a:t>
                </a:r>
                <a:r>
                  <a:rPr lang="el-GR" dirty="0">
                    <a:solidFill>
                      <a:srgbClr val="FF0000"/>
                    </a:solidFill>
                  </a:rPr>
                  <a:t>ε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) = 0.9999</a:t>
                </a: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M = 0.52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= 30.78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°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86" y="3637954"/>
                <a:ext cx="3488263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1573" t="-3046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连接符 19"/>
          <p:cNvCxnSpPr/>
          <p:nvPr/>
        </p:nvCxnSpPr>
        <p:spPr>
          <a:xfrm flipV="1">
            <a:off x="2957137" y="4972329"/>
            <a:ext cx="0" cy="108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703263" y="5159497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36</a:t>
            </a:r>
            <a:r>
              <a:rPr lang="en-US" altLang="zh-CN" dirty="0" smtClean="0"/>
              <a:t>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2531112" y="5596777"/>
                <a:ext cx="105028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emitter2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dirty="0" smtClean="0"/>
                  <a:t> = 0.3</a:t>
                </a:r>
              </a:p>
              <a:p>
                <a:r>
                  <a:rPr lang="en-US" dirty="0" smtClean="0"/>
                  <a:t>M = 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/>
                  <a:t> = 36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°</a:t>
                </a:r>
                <a:endParaRPr lang="en-US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112" y="5596777"/>
                <a:ext cx="1050288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4624" t="-2538" r="-4624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接连接符 25"/>
          <p:cNvCxnSpPr/>
          <p:nvPr/>
        </p:nvCxnSpPr>
        <p:spPr>
          <a:xfrm flipV="1">
            <a:off x="4253137" y="4972329"/>
            <a:ext cx="0" cy="108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4074863" y="5159497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72</a:t>
            </a:r>
            <a:r>
              <a:rPr lang="en-US" altLang="zh-CN" dirty="0" smtClean="0"/>
              <a:t>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3978912" y="5596777"/>
                <a:ext cx="105028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emitter3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dirty="0" smtClean="0"/>
                  <a:t> = 0.3</a:t>
                </a:r>
              </a:p>
              <a:p>
                <a:r>
                  <a:rPr lang="en-US" dirty="0" smtClean="0"/>
                  <a:t>M = 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/>
                  <a:t> = 72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°</a:t>
                </a:r>
                <a:endParaRPr lang="en-US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912" y="5596777"/>
                <a:ext cx="1050288" cy="1200329"/>
              </a:xfrm>
              <a:prstGeom prst="rect">
                <a:avLst/>
              </a:prstGeom>
              <a:blipFill rotWithShape="0">
                <a:blip r:embed="rId6"/>
                <a:stretch>
                  <a:fillRect l="-5233" t="-2538" r="-4651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3"/>
          <p:cNvSpPr/>
          <p:nvPr/>
        </p:nvSpPr>
        <p:spPr>
          <a:xfrm>
            <a:off x="0" y="0"/>
            <a:ext cx="1561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Three emitters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05971" y="443972"/>
            <a:ext cx="5821416" cy="3249882"/>
            <a:chOff x="-105971" y="443972"/>
            <a:chExt cx="5821416" cy="3249882"/>
          </a:xfrm>
        </p:grpSpPr>
        <p:cxnSp>
          <p:nvCxnSpPr>
            <p:cNvPr id="6" name="直接箭头连接符 5"/>
            <p:cNvCxnSpPr/>
            <p:nvPr/>
          </p:nvCxnSpPr>
          <p:spPr>
            <a:xfrm>
              <a:off x="1037047" y="907352"/>
              <a:ext cx="36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/>
            <p:cNvSpPr txBox="1"/>
            <p:nvPr/>
          </p:nvSpPr>
          <p:spPr>
            <a:xfrm>
              <a:off x="1075477" y="444010"/>
              <a:ext cx="532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</a:t>
              </a:r>
              <a:r>
                <a:rPr lang="en-US" altLang="zh-CN" dirty="0" smtClean="0"/>
                <a:t>°</a:t>
              </a:r>
              <a:endParaRPr lang="en-US" dirty="0"/>
            </a:p>
          </p:txBody>
        </p:sp>
        <p:cxnSp>
          <p:nvCxnSpPr>
            <p:cNvPr id="8" name="直接箭头连接符 7"/>
            <p:cNvCxnSpPr/>
            <p:nvPr/>
          </p:nvCxnSpPr>
          <p:spPr>
            <a:xfrm rot="19440000">
              <a:off x="1883652" y="909532"/>
              <a:ext cx="36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1868412" y="450200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36</a:t>
              </a:r>
              <a:r>
                <a:rPr lang="en-US" altLang="zh-CN" dirty="0" smtClean="0"/>
                <a:t>°</a:t>
              </a:r>
              <a:endParaRPr lang="en-US" dirty="0"/>
            </a:p>
          </p:txBody>
        </p:sp>
        <p:cxnSp>
          <p:nvCxnSpPr>
            <p:cNvPr id="21" name="直接箭头连接符 20"/>
            <p:cNvCxnSpPr/>
            <p:nvPr/>
          </p:nvCxnSpPr>
          <p:spPr>
            <a:xfrm rot="17280000">
              <a:off x="2639893" y="903303"/>
              <a:ext cx="36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2689887" y="443972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72°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/>
                <p:cNvSpPr txBox="1"/>
                <p:nvPr/>
              </p:nvSpPr>
              <p:spPr>
                <a:xfrm>
                  <a:off x="-105971" y="1114395"/>
                  <a:ext cx="5821416" cy="20858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dirty="0" smtClean="0"/>
                    <a:t>e</a:t>
                  </a:r>
                  <a:r>
                    <a:rPr lang="en-US" dirty="0" err="1" smtClean="0"/>
                    <a:t>t_matrix</a:t>
                  </a:r>
                  <a:r>
                    <a:rPr lang="en-US" dirty="0" smtClean="0"/>
                    <a:t> =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0.4  ⋯  0.3  ⋯  0.3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0  ⋯  0  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0.4  ⋯  0.3  ⋯  0.3 ⋯  0  ⋯  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0.4  ⋯  0.3  ⋯  0.3 ⋯  0  ⋯  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0.4  ⋯  0.3  ⋯  0.3 ⋯  0  ⋯  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0.4  ⋯  0.3  ⋯  0.3 ⋯  0  ⋯  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0.4  ⋯  0.3  ⋯  0.3 ⋯  0  ⋯  0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文本框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05971" y="1114395"/>
                  <a:ext cx="5821416" cy="2085827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l="-25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左大括号 29"/>
            <p:cNvSpPr/>
            <p:nvPr/>
          </p:nvSpPr>
          <p:spPr>
            <a:xfrm flipH="1">
              <a:off x="4414349" y="1190888"/>
              <a:ext cx="157651" cy="2037960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554648" y="202520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1000</a:t>
              </a:r>
              <a:endParaRPr lang="en-US" dirty="0"/>
            </a:p>
          </p:txBody>
        </p:sp>
        <p:sp>
          <p:nvSpPr>
            <p:cNvPr id="32" name="左大括号 31"/>
            <p:cNvSpPr/>
            <p:nvPr/>
          </p:nvSpPr>
          <p:spPr>
            <a:xfrm rot="16200000">
              <a:off x="2581911" y="1648980"/>
              <a:ext cx="105419" cy="3265157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41342" y="332452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1000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4954009" y="2925148"/>
                <a:ext cx="4201471" cy="853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+1]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𝑓𝑢𝑛𝑛𝑒𝑙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𝑒𝑚𝑖𝑡𝑡𝑒𝑟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𝑒𝑚𝑖𝑡𝑡𝑒𝑟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𝑒𝑚𝑖𝑡𝑡𝑒𝑟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009" y="2925148"/>
                <a:ext cx="4201471" cy="853247"/>
              </a:xfrm>
              <a:prstGeom prst="rect">
                <a:avLst/>
              </a:prstGeom>
              <a:blipFill rotWithShape="0">
                <a:blip r:embed="rId8"/>
                <a:stretch>
                  <a:fillRect t="-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84297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1000"/>
            <a:ext cx="551397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1561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Three emitters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7" y="2514600"/>
            <a:ext cx="8592603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5477522" y="1134122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>
            <a:off x="5477522" y="1125244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3600000">
            <a:off x="5467910" y="1106754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800000">
            <a:off x="5478081" y="1126153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-1800000">
            <a:off x="5492469" y="1116366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-3600000">
            <a:off x="5477522" y="1122435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306322" y="1143000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154168" y="966756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0</a:t>
            </a:r>
            <a:r>
              <a:rPr lang="sv-SE" dirty="0" smtClean="0"/>
              <a:t>°, 40%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rot="-2160000">
            <a:off x="7304083" y="1138745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696200" y="304800"/>
            <a:ext cx="1007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72°, 30%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6620522" y="999478"/>
            <a:ext cx="533400" cy="2286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629400" y="697468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ET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rot="-4320000">
            <a:off x="7304083" y="1120624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8113348" y="621268"/>
            <a:ext cx="1007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36°, 30%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257800" y="1535668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1000 dipoles 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74834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98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箭头连接符 11"/>
          <p:cNvCxnSpPr/>
          <p:nvPr/>
        </p:nvCxnSpPr>
        <p:spPr>
          <a:xfrm>
            <a:off x="1508737" y="4853823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207051" y="491728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985424" y="491728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1904737" y="4673823"/>
            <a:ext cx="0" cy="18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038600" y="5101955"/>
            <a:ext cx="2015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emitters</a:t>
            </a:r>
          </a:p>
          <a:p>
            <a:r>
              <a:rPr lang="en-US" dirty="0" smtClean="0"/>
              <a:t>Intensity = 1/1000</a:t>
            </a:r>
          </a:p>
          <a:p>
            <a:r>
              <a:rPr lang="en-US" dirty="0" smtClean="0"/>
              <a:t>M = 1</a:t>
            </a:r>
          </a:p>
          <a:p>
            <a:r>
              <a:rPr lang="en-US" dirty="0" smtClean="0"/>
              <a:t>Phase = 0</a:t>
            </a:r>
            <a:r>
              <a:rPr lang="en-US" altLang="zh-CN" dirty="0" smtClean="0"/>
              <a:t>°- 18</a:t>
            </a:r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081602" y="3352800"/>
            <a:ext cx="2560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funnel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Intensity (</a:t>
            </a:r>
            <a:r>
              <a:rPr lang="el-GR" dirty="0">
                <a:solidFill>
                  <a:srgbClr val="FF0000"/>
                </a:solidFill>
              </a:rPr>
              <a:t>ε</a:t>
            </a:r>
            <a:r>
              <a:rPr lang="en-US" dirty="0" smtClean="0">
                <a:solidFill>
                  <a:srgbClr val="FF0000"/>
                </a:solidFill>
              </a:rPr>
              <a:t>) = 0.9999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M = 0.001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Phase = 11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1508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1661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1813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1965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2118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2270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2423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2575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2727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2880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V="1">
            <a:off x="3032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3185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3337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V="1">
            <a:off x="3489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V="1">
            <a:off x="3642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V="1">
            <a:off x="3794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V="1">
            <a:off x="3947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4099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4251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4404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4556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4709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V="1">
            <a:off x="4861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V="1">
            <a:off x="5013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V="1">
            <a:off x="5166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V="1">
            <a:off x="5318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V="1">
            <a:off x="5471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V="1">
            <a:off x="5623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V="1">
            <a:off x="5775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V="1">
            <a:off x="5928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V="1">
            <a:off x="6080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V="1">
            <a:off x="6233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V="1">
            <a:off x="6385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V="1">
            <a:off x="6537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V="1">
            <a:off x="6690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V="1">
            <a:off x="6842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V="1">
            <a:off x="6995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V="1">
            <a:off x="7147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V="1">
            <a:off x="7299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V="1">
            <a:off x="7452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V="1">
            <a:off x="7604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V="1">
            <a:off x="7757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3"/>
          <p:cNvSpPr/>
          <p:nvPr/>
        </p:nvSpPr>
        <p:spPr>
          <a:xfrm>
            <a:off x="0" y="0"/>
            <a:ext cx="1487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1000 emitters</a:t>
            </a:r>
            <a:endParaRPr lang="en-US" dirty="0"/>
          </a:p>
        </p:txBody>
      </p:sp>
      <p:grpSp>
        <p:nvGrpSpPr>
          <p:cNvPr id="77" name="Group 76"/>
          <p:cNvGrpSpPr/>
          <p:nvPr/>
        </p:nvGrpSpPr>
        <p:grpSpPr>
          <a:xfrm>
            <a:off x="304800" y="457200"/>
            <a:ext cx="5821416" cy="2579459"/>
            <a:chOff x="-105971" y="1114395"/>
            <a:chExt cx="5821416" cy="25794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本框 28"/>
                <p:cNvSpPr txBox="1"/>
                <p:nvPr/>
              </p:nvSpPr>
              <p:spPr>
                <a:xfrm>
                  <a:off x="-105971" y="1114395"/>
                  <a:ext cx="5821416" cy="20858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dirty="0" smtClean="0"/>
                    <a:t>e</a:t>
                  </a:r>
                  <a:r>
                    <a:rPr lang="en-US" dirty="0" err="1" smtClean="0"/>
                    <a:t>t_matrix</a:t>
                  </a:r>
                  <a:r>
                    <a:rPr lang="en-US" dirty="0" smtClean="0"/>
                    <a:t> =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⋯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          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         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         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          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         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         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4" name="文本框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05971" y="1114395"/>
                  <a:ext cx="5821416" cy="2085827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l="-24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左大括号 29"/>
            <p:cNvSpPr/>
            <p:nvPr/>
          </p:nvSpPr>
          <p:spPr>
            <a:xfrm flipH="1">
              <a:off x="4414349" y="1190888"/>
              <a:ext cx="157651" cy="2037960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文本框 30"/>
            <p:cNvSpPr txBox="1"/>
            <p:nvPr/>
          </p:nvSpPr>
          <p:spPr>
            <a:xfrm>
              <a:off x="4554648" y="202520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1000</a:t>
              </a:r>
              <a:endParaRPr lang="en-US" dirty="0"/>
            </a:p>
          </p:txBody>
        </p:sp>
        <p:sp>
          <p:nvSpPr>
            <p:cNvPr id="87" name="左大括号 31"/>
            <p:cNvSpPr/>
            <p:nvPr/>
          </p:nvSpPr>
          <p:spPr>
            <a:xfrm rot="16200000">
              <a:off x="2581911" y="1648980"/>
              <a:ext cx="105419" cy="3265157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文本框 32"/>
            <p:cNvSpPr txBox="1"/>
            <p:nvPr/>
          </p:nvSpPr>
          <p:spPr>
            <a:xfrm>
              <a:off x="2341342" y="332452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1000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9198879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57200"/>
            <a:ext cx="551397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1487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1000 emitters</a:t>
            </a:r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36520"/>
            <a:ext cx="8592603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5477522" y="1134122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>
            <a:off x="5477522" y="1134122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3600000">
            <a:off x="5467910" y="1115632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800000">
            <a:off x="5487134" y="1125978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-1800000">
            <a:off x="5492469" y="1125244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-3600000">
            <a:off x="5477522" y="1131313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306322" y="1151878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5400000">
            <a:off x="7306322" y="1151878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3600000">
            <a:off x="7296710" y="1133388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800000">
            <a:off x="7315934" y="1143734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-1800000">
            <a:off x="7321269" y="1143000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-3600000">
            <a:off x="7306322" y="1149069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Arrow 19"/>
          <p:cNvSpPr/>
          <p:nvPr/>
        </p:nvSpPr>
        <p:spPr>
          <a:xfrm>
            <a:off x="6620522" y="999478"/>
            <a:ext cx="533400" cy="2286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629400" y="697468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ET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257800" y="1535668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1000 dipoles 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966457" y="1524000"/>
            <a:ext cx="1720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All dipoles, 0.1%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768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493811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097732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240268"/>
            <a:ext cx="223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Multiple systems (</a:t>
            </a:r>
            <a:r>
              <a:rPr lang="en-US" dirty="0" err="1" smtClean="0"/>
              <a:t>ms</a:t>
            </a:r>
            <a:r>
              <a:rPr lang="en-US" dirty="0" smtClean="0"/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2971800" y="926068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43400" y="926068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429000" y="2373868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00600" y="2373868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P2</a:t>
            </a:r>
            <a:endParaRPr lang="en-US" dirty="0"/>
          </a:p>
        </p:txBody>
      </p:sp>
      <p:cxnSp>
        <p:nvCxnSpPr>
          <p:cNvPr id="11" name="直接箭头连接符 5"/>
          <p:cNvCxnSpPr/>
          <p:nvPr/>
        </p:nvCxnSpPr>
        <p:spPr>
          <a:xfrm>
            <a:off x="3451932" y="2098088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6"/>
          <p:cNvSpPr txBox="1"/>
          <p:nvPr/>
        </p:nvSpPr>
        <p:spPr>
          <a:xfrm>
            <a:off x="3484200" y="172915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直接箭头连接符 7"/>
          <p:cNvCxnSpPr/>
          <p:nvPr/>
        </p:nvCxnSpPr>
        <p:spPr>
          <a:xfrm rot="19440000">
            <a:off x="4842423" y="2087001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8"/>
          <p:cNvSpPr txBox="1"/>
          <p:nvPr/>
        </p:nvSpPr>
        <p:spPr>
          <a:xfrm>
            <a:off x="4800600" y="16764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36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200400" y="2831068"/>
            <a:ext cx="99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et_1 </a:t>
            </a:r>
            <a:r>
              <a:rPr lang="sv-SE" dirty="0"/>
              <a:t>= 1 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572000" y="2831068"/>
            <a:ext cx="99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et_2 </a:t>
            </a:r>
            <a:r>
              <a:rPr lang="sv-SE" dirty="0"/>
              <a:t>= 1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124200" y="3733800"/>
            <a:ext cx="2438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ms</a:t>
            </a:r>
            <a:r>
              <a:rPr lang="en-US" dirty="0" smtClean="0"/>
              <a:t> = 0.4*P1 + 0.6*P2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28600" y="4419600"/>
            <a:ext cx="8686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If the ratio between two systems is the same as the ratio between two emitters in one system, then the 2D portrait and fitting results are the same.</a:t>
            </a:r>
          </a:p>
          <a:p>
            <a:r>
              <a:rPr lang="sv-SE" dirty="0" smtClean="0"/>
              <a:t>From the above equation, if the excitation polarization of the two systems is the same, then the funnel will be a linear superposion of all systems. And the SFA can work properly.</a:t>
            </a:r>
          </a:p>
          <a:p>
            <a:r>
              <a:rPr lang="sv-SE" dirty="0" smtClean="0">
                <a:solidFill>
                  <a:srgbClr val="FF0000"/>
                </a:solidFill>
              </a:rPr>
              <a:t>Perhaps the key point is if the two system possess the same excitaion. 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3352800" y="990600"/>
            <a:ext cx="630799" cy="630936"/>
            <a:chOff x="6248399" y="1904266"/>
            <a:chExt cx="929347" cy="932890"/>
          </a:xfrm>
        </p:grpSpPr>
        <p:cxnSp>
          <p:nvCxnSpPr>
            <p:cNvPr id="20" name="Straight Arrow Connector 19"/>
            <p:cNvCxnSpPr/>
            <p:nvPr/>
          </p:nvCxnSpPr>
          <p:spPr>
            <a:xfrm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5400000"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3600000">
              <a:off x="6238787" y="236146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rot="1800000">
              <a:off x="6258011" y="2371812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rot="-1800000">
              <a:off x="6263346" y="23710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-3600000">
              <a:off x="6248399" y="23771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>
            <a:grpSpLocks noChangeAspect="1"/>
          </p:cNvGrpSpPr>
          <p:nvPr/>
        </p:nvGrpSpPr>
        <p:grpSpPr>
          <a:xfrm>
            <a:off x="4724400" y="990600"/>
            <a:ext cx="630799" cy="630936"/>
            <a:chOff x="6248399" y="1904266"/>
            <a:chExt cx="929347" cy="932890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rot="5400000"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rot="3600000">
              <a:off x="6238787" y="236146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rot="1800000">
              <a:off x="6258011" y="2371812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rot="-1800000">
              <a:off x="6263346" y="23710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rot="-3600000">
              <a:off x="6248399" y="23771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3429000" y="3276600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0.4</a:t>
            </a:r>
          </a:p>
        </p:txBody>
      </p:sp>
      <p:sp>
        <p:nvSpPr>
          <p:cNvPr id="7" name="Rectangle 6"/>
          <p:cNvSpPr/>
          <p:nvPr/>
        </p:nvSpPr>
        <p:spPr>
          <a:xfrm>
            <a:off x="4724400" y="3276600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0.6</a:t>
            </a:r>
          </a:p>
        </p:txBody>
      </p:sp>
    </p:spTree>
    <p:extLst>
      <p:ext uri="{BB962C8B-B14F-4D97-AF65-F5344CB8AC3E}">
        <p14:creationId xmlns:p14="http://schemas.microsoft.com/office/powerpoint/2010/main" val="5265476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30" y="152400"/>
            <a:ext cx="551397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8400"/>
            <a:ext cx="8592603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3" y="49530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731716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04685" y="457200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461885" y="1368623"/>
            <a:ext cx="8197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emitter2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23109" y="609600"/>
            <a:ext cx="8197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emitter1</a:t>
            </a:r>
          </a:p>
        </p:txBody>
      </p:sp>
      <p:cxnSp>
        <p:nvCxnSpPr>
          <p:cNvPr id="7" name="直接箭头连接符 5"/>
          <p:cNvCxnSpPr/>
          <p:nvPr/>
        </p:nvCxnSpPr>
        <p:spPr>
          <a:xfrm>
            <a:off x="2251709" y="914400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rot="19440000">
            <a:off x="2656108" y="1322024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085" y="228600"/>
            <a:ext cx="3100715" cy="2011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7" y="2667000"/>
            <a:ext cx="8592603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2282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6" y="685800"/>
            <a:ext cx="8698477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</a:t>
                </a:r>
                <a:r>
                  <a:rPr lang="sv-SE" dirty="0"/>
                  <a:t>1</a:t>
                </a:r>
                <a:endParaRPr lang="sv-SE" dirty="0" smtClean="0"/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±3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3659" t="-3974" r="-2439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43200"/>
            <a:ext cx="8832989" cy="2016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42000"/>
            <a:ext cx="8832989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72010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181600" y="1919656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505200" y="990600"/>
            <a:ext cx="223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Multiple systems </a:t>
            </a:r>
            <a:r>
              <a:rPr lang="sv-SE" dirty="0" smtClean="0"/>
              <a:t>(ms)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2438400" y="1916668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0" y="1916668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895600" y="3364468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67200" y="3364468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P2</a:t>
            </a:r>
            <a:endParaRPr lang="en-US" dirty="0"/>
          </a:p>
        </p:txBody>
      </p:sp>
      <p:cxnSp>
        <p:nvCxnSpPr>
          <p:cNvPr id="11" name="直接箭头连接符 5"/>
          <p:cNvCxnSpPr/>
          <p:nvPr/>
        </p:nvCxnSpPr>
        <p:spPr>
          <a:xfrm>
            <a:off x="2938902" y="3070302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6"/>
          <p:cNvSpPr txBox="1"/>
          <p:nvPr/>
        </p:nvSpPr>
        <p:spPr>
          <a:xfrm>
            <a:off x="2971800" y="2743200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直接箭头连接符 7"/>
          <p:cNvCxnSpPr/>
          <p:nvPr/>
        </p:nvCxnSpPr>
        <p:spPr>
          <a:xfrm rot="19440000">
            <a:off x="4309023" y="3077601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8"/>
          <p:cNvSpPr txBox="1"/>
          <p:nvPr/>
        </p:nvSpPr>
        <p:spPr>
          <a:xfrm>
            <a:off x="4267200" y="26670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36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667000" y="3821668"/>
            <a:ext cx="99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et_1 </a:t>
            </a:r>
            <a:r>
              <a:rPr lang="sv-SE" dirty="0"/>
              <a:t>= 1 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038600" y="3821668"/>
            <a:ext cx="99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et_2 </a:t>
            </a:r>
            <a:r>
              <a:rPr lang="sv-SE" dirty="0"/>
              <a:t>= 1 </a:t>
            </a:r>
            <a:endParaRPr lang="en-US" dirty="0"/>
          </a:p>
        </p:txBody>
      </p:sp>
      <p:cxnSp>
        <p:nvCxnSpPr>
          <p:cNvPr id="15" name="直接箭头连接符 20"/>
          <p:cNvCxnSpPr/>
          <p:nvPr/>
        </p:nvCxnSpPr>
        <p:spPr>
          <a:xfrm rot="17280000">
            <a:off x="5666824" y="3055121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8"/>
          <p:cNvSpPr txBox="1"/>
          <p:nvPr/>
        </p:nvSpPr>
        <p:spPr>
          <a:xfrm>
            <a:off x="5675063" y="25146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72°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38800" y="335280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P3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334000" y="3810000"/>
            <a:ext cx="99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et_3 </a:t>
            </a:r>
            <a:r>
              <a:rPr lang="sv-SE" dirty="0"/>
              <a:t>= 1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895600" y="5181600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ms</a:t>
            </a:r>
            <a:r>
              <a:rPr lang="en-US" dirty="0" smtClean="0"/>
              <a:t> = 0.4*P1 + 0.3*P2 + 0.3*P3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895600" y="4267200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0.4</a:t>
            </a:r>
          </a:p>
        </p:txBody>
      </p:sp>
      <p:sp>
        <p:nvSpPr>
          <p:cNvPr id="8" name="Rectangle 7"/>
          <p:cNvSpPr/>
          <p:nvPr/>
        </p:nvSpPr>
        <p:spPr>
          <a:xfrm>
            <a:off x="4343400" y="4267200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0.3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638800" y="4267200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0.3</a:t>
            </a:r>
          </a:p>
        </p:txBody>
      </p:sp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2819400" y="1959864"/>
            <a:ext cx="630799" cy="630936"/>
            <a:chOff x="6248399" y="1904266"/>
            <a:chExt cx="929347" cy="932890"/>
          </a:xfrm>
        </p:grpSpPr>
        <p:cxnSp>
          <p:nvCxnSpPr>
            <p:cNvPr id="24" name="Straight Arrow Connector 23"/>
            <p:cNvCxnSpPr/>
            <p:nvPr/>
          </p:nvCxnSpPr>
          <p:spPr>
            <a:xfrm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5400000"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rot="3600000">
              <a:off x="6238787" y="236146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1800000">
              <a:off x="6258011" y="2371812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rot="-1800000">
              <a:off x="6263346" y="23710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rot="-3600000">
              <a:off x="6248399" y="23771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>
            <a:grpSpLocks noChangeAspect="1"/>
          </p:cNvGrpSpPr>
          <p:nvPr/>
        </p:nvGrpSpPr>
        <p:grpSpPr>
          <a:xfrm>
            <a:off x="4191000" y="1936596"/>
            <a:ext cx="630799" cy="630936"/>
            <a:chOff x="6248399" y="1904266"/>
            <a:chExt cx="929347" cy="932890"/>
          </a:xfrm>
        </p:grpSpPr>
        <p:cxnSp>
          <p:nvCxnSpPr>
            <p:cNvPr id="31" name="Straight Arrow Connector 30"/>
            <p:cNvCxnSpPr/>
            <p:nvPr/>
          </p:nvCxnSpPr>
          <p:spPr>
            <a:xfrm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rot="5400000"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rot="3600000">
              <a:off x="6238787" y="236146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rot="1800000">
              <a:off x="6258011" y="2371812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rot="-1800000">
              <a:off x="6263346" y="23710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rot="-3600000">
              <a:off x="6248399" y="23771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>
            <a:grpSpLocks noChangeAspect="1"/>
          </p:cNvGrpSpPr>
          <p:nvPr/>
        </p:nvGrpSpPr>
        <p:grpSpPr>
          <a:xfrm>
            <a:off x="5562600" y="1927302"/>
            <a:ext cx="630799" cy="630936"/>
            <a:chOff x="6248399" y="1904266"/>
            <a:chExt cx="929347" cy="932890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rot="5400000"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rot="3600000">
              <a:off x="6238787" y="236146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rot="1800000">
              <a:off x="6258011" y="2371812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rot="-1800000">
              <a:off x="6263346" y="23710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rot="-3600000">
              <a:off x="6248399" y="23771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425154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57200"/>
            <a:ext cx="551397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768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4600"/>
            <a:ext cx="8592603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124340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00600" y="2974788"/>
            <a:ext cx="1768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Multiple systems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19400" y="381000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191000" y="381000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P2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562600" y="381000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P3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514600" y="4267200"/>
            <a:ext cx="99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et_1 </a:t>
            </a:r>
            <a:r>
              <a:rPr lang="sv-SE" dirty="0"/>
              <a:t>= </a:t>
            </a:r>
            <a:r>
              <a:rPr lang="sv-SE" dirty="0" smtClean="0"/>
              <a:t>0 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962400" y="4267200"/>
            <a:ext cx="99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e</a:t>
            </a:r>
            <a:r>
              <a:rPr lang="sv-SE" dirty="0" smtClean="0"/>
              <a:t>t_2 </a:t>
            </a:r>
            <a:r>
              <a:rPr lang="sv-SE" dirty="0"/>
              <a:t>= 1 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334000" y="4267200"/>
            <a:ext cx="99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e</a:t>
            </a:r>
            <a:r>
              <a:rPr lang="sv-SE" dirty="0" smtClean="0"/>
              <a:t>t_3 </a:t>
            </a:r>
            <a:r>
              <a:rPr lang="sv-SE" dirty="0"/>
              <a:t>= 1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667000" y="487680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0.333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114800" y="487680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0.333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486400" y="487680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0.333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2743200" y="5791200"/>
            <a:ext cx="464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ms</a:t>
            </a:r>
            <a:r>
              <a:rPr lang="en-US" dirty="0" smtClean="0"/>
              <a:t> = 0.333*P1 + 0.333*P2 + 0.333*P3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2362200" y="2365188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733800" y="2362200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105400" y="2362200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直接箭头连接符 5"/>
          <p:cNvCxnSpPr/>
          <p:nvPr/>
        </p:nvCxnSpPr>
        <p:spPr>
          <a:xfrm>
            <a:off x="4234302" y="3515834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6"/>
          <p:cNvSpPr txBox="1"/>
          <p:nvPr/>
        </p:nvSpPr>
        <p:spPr>
          <a:xfrm>
            <a:off x="4267200" y="318873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2" name="直接箭头连接符 7"/>
          <p:cNvCxnSpPr/>
          <p:nvPr/>
        </p:nvCxnSpPr>
        <p:spPr>
          <a:xfrm rot="19440000">
            <a:off x="5604423" y="3523133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8"/>
          <p:cNvSpPr txBox="1"/>
          <p:nvPr/>
        </p:nvSpPr>
        <p:spPr>
          <a:xfrm>
            <a:off x="5562600" y="311253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36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6" name="Group 35"/>
          <p:cNvGrpSpPr>
            <a:grpSpLocks noChangeAspect="1"/>
          </p:cNvGrpSpPr>
          <p:nvPr/>
        </p:nvGrpSpPr>
        <p:grpSpPr>
          <a:xfrm>
            <a:off x="4114800" y="2405396"/>
            <a:ext cx="630799" cy="630936"/>
            <a:chOff x="6248399" y="1904266"/>
            <a:chExt cx="929347" cy="932890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5400000"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rot="3600000">
              <a:off x="6238787" y="236146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rot="1800000">
              <a:off x="6258011" y="2371812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rot="-1800000">
              <a:off x="6263346" y="23710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rot="-3600000">
              <a:off x="6248399" y="23771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>
            <a:grpSpLocks noChangeAspect="1"/>
          </p:cNvGrpSpPr>
          <p:nvPr/>
        </p:nvGrpSpPr>
        <p:grpSpPr>
          <a:xfrm>
            <a:off x="5486400" y="2382128"/>
            <a:ext cx="630799" cy="630936"/>
            <a:chOff x="6248399" y="1904266"/>
            <a:chExt cx="929347" cy="932890"/>
          </a:xfrm>
        </p:grpSpPr>
        <p:cxnSp>
          <p:nvCxnSpPr>
            <p:cNvPr id="44" name="Straight Arrow Connector 43"/>
            <p:cNvCxnSpPr/>
            <p:nvPr/>
          </p:nvCxnSpPr>
          <p:spPr>
            <a:xfrm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rot="5400000"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rot="3600000">
              <a:off x="6238787" y="236146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rot="1800000">
              <a:off x="6258011" y="2371812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-1800000">
              <a:off x="6263346" y="23710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rot="-3600000">
              <a:off x="6248399" y="23771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>
            <a:grpSpLocks noChangeAspect="1"/>
          </p:cNvGrpSpPr>
          <p:nvPr/>
        </p:nvGrpSpPr>
        <p:grpSpPr>
          <a:xfrm>
            <a:off x="2743200" y="2362200"/>
            <a:ext cx="630799" cy="630936"/>
            <a:chOff x="6248399" y="1904266"/>
            <a:chExt cx="929347" cy="932890"/>
          </a:xfrm>
        </p:grpSpPr>
        <p:cxnSp>
          <p:nvCxnSpPr>
            <p:cNvPr id="58" name="Straight Arrow Connector 57"/>
            <p:cNvCxnSpPr/>
            <p:nvPr/>
          </p:nvCxnSpPr>
          <p:spPr>
            <a:xfrm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rot="5400000"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rot="3600000">
              <a:off x="6238787" y="236146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rot="1800000">
              <a:off x="6258011" y="2371812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rot="-1800000">
              <a:off x="6263346" y="23710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rot="-3600000">
              <a:off x="6248399" y="23771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>
            <a:grpSpLocks noChangeAspect="1"/>
          </p:cNvGrpSpPr>
          <p:nvPr/>
        </p:nvGrpSpPr>
        <p:grpSpPr>
          <a:xfrm>
            <a:off x="2733152" y="3090747"/>
            <a:ext cx="630799" cy="630936"/>
            <a:chOff x="6248399" y="1904266"/>
            <a:chExt cx="929347" cy="932890"/>
          </a:xfrm>
        </p:grpSpPr>
        <p:cxnSp>
          <p:nvCxnSpPr>
            <p:cNvPr id="65" name="Straight Arrow Connector 64"/>
            <p:cNvCxnSpPr/>
            <p:nvPr/>
          </p:nvCxnSpPr>
          <p:spPr>
            <a:xfrm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rot="5400000"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rot="3600000">
              <a:off x="6238787" y="2361466"/>
              <a:ext cx="9144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rot="1800000">
              <a:off x="6258011" y="2371812"/>
              <a:ext cx="9144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rot="-1800000">
              <a:off x="6263346" y="2371078"/>
              <a:ext cx="9144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rot="-3600000">
              <a:off x="6248399" y="2377147"/>
              <a:ext cx="9144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864434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219200" y="4267200"/>
                <a:ext cx="6820200" cy="2238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+1]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dirty="0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sv-SE" b="0" i="1" dirty="0" smtClean="0">
                              <a:latin typeface="Cambria Math"/>
                            </a:rPr>
                            <m:t>𝑓𝑢𝑛𝑛𝑒𝑙</m:t>
                          </m:r>
                        </m:sub>
                      </m:sSub>
                      <m:r>
                        <a:rPr lang="sv-SE" b="0" i="0" smtClean="0">
                          <a:latin typeface="Cambria Math"/>
                        </a:rPr>
                        <m:t>=</m:t>
                      </m:r>
                      <m:r>
                        <a:rPr lang="sv-SE" b="0" i="1" smtClean="0">
                          <a:latin typeface="Cambria Math"/>
                        </a:rPr>
                        <m:t>0.667×</m:t>
                      </m:r>
                      <m:d>
                        <m:dPr>
                          <m:begChr m:val="["/>
                          <m:endChr m:val="]"/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/>
                            </a:rPr>
                            <m:t>0.808×</m:t>
                          </m:r>
                          <m:func>
                            <m:funcPr>
                              <m:ctrlP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sv-SE" b="0" i="0" smtClean="0"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sv-S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sv-SE" b="0" i="1" smtClean="0">
                                      <a:latin typeface="Cambria Math"/>
                                    </a:rPr>
                                    <m:t>2×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sv-S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sv-SE" b="0" i="1" smtClean="0">
                                          <a:latin typeface="Cambria Math"/>
                                          <a:ea typeface="Cambria Math"/>
                                        </a:rPr>
                                        <m:t>𝜑</m:t>
                                      </m:r>
                                      <m:r>
                                        <a:rPr lang="sv-SE" b="0" i="1" smtClean="0">
                                          <a:latin typeface="Cambria Math"/>
                                          <a:ea typeface="Cambria Math"/>
                                        </a:rPr>
                                        <m:t>−17.99°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sv-SE" b="0" i="1" smtClean="0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sv-SE" b="0" i="1" smtClean="0">
                          <a:latin typeface="Cambria Math"/>
                        </a:rPr>
                        <m:t>+</m:t>
                      </m:r>
                      <m:r>
                        <a:rPr lang="sv-SE" b="0" i="1" smtClean="0">
                          <a:solidFill>
                            <a:srgbClr val="00B0F0"/>
                          </a:solidFill>
                          <a:latin typeface="Cambria Math"/>
                        </a:rPr>
                        <m:t>(1−0.667)</m:t>
                      </m:r>
                    </m:oMath>
                  </m:oMathPara>
                </a14:m>
                <a:endParaRPr lang="sv-SE" b="0" dirty="0" smtClean="0">
                  <a:solidFill>
                    <a:srgbClr val="00B0F0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 dirty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sv-SE" b="0" i="1" dirty="0" smtClean="0">
                              <a:latin typeface="Cambria Math"/>
                            </a:rPr>
                            <m:t>𝑒𝑚𝑖𝑡𝑡𝑒𝑟</m:t>
                          </m:r>
                          <m:r>
                            <a:rPr lang="sv-SE" b="0" i="1" dirty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sv-SE">
                          <a:latin typeface="Cambria Math"/>
                        </a:rPr>
                        <m:t>=</m:t>
                      </m:r>
                      <m:r>
                        <a:rPr lang="sv-SE" b="0" i="1" smtClean="0">
                          <a:latin typeface="Cambria Math"/>
                        </a:rPr>
                        <m:t>0.333</m:t>
                      </m:r>
                      <m:r>
                        <a:rPr lang="sv-SE" i="1">
                          <a:latin typeface="Cambria Math"/>
                        </a:rPr>
                        <m:t>×[</m:t>
                      </m:r>
                      <m:r>
                        <a:rPr lang="sv-SE" b="0" i="1" smtClean="0">
                          <a:latin typeface="Cambria Math"/>
                        </a:rPr>
                        <m:t>0</m:t>
                      </m:r>
                      <m:r>
                        <a:rPr lang="sv-SE" i="1">
                          <a:latin typeface="Cambria Math"/>
                        </a:rPr>
                        <m:t>×</m:t>
                      </m:r>
                      <m:func>
                        <m:func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v-SE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i="1">
                                  <a:latin typeface="Cambria Math"/>
                                </a:rPr>
                                <m:t>2×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sv-S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sv-SE" i="1">
                                      <a:latin typeface="Cambria Math"/>
                                      <a:ea typeface="Cambria Math"/>
                                    </a:rPr>
                                    <m:t>𝜑</m:t>
                                  </m:r>
                                  <m:r>
                                    <a:rPr lang="sv-SE" i="1">
                                      <a:latin typeface="Cambria Math"/>
                                      <a:ea typeface="Cambria Math"/>
                                    </a:rPr>
                                    <m:t>−0°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sv-SE" i="1">
                          <a:latin typeface="Cambria Math"/>
                        </a:rPr>
                        <m:t>+1]</m:t>
                      </m:r>
                    </m:oMath>
                  </m:oMathPara>
                </a14:m>
                <a:endParaRPr lang="sv-SE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 dirty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sv-SE" b="0" i="1" dirty="0" smtClean="0">
                              <a:latin typeface="Cambria Math"/>
                            </a:rPr>
                            <m:t>𝑒𝑚𝑖𝑡𝑡𝑒𝑟</m:t>
                          </m:r>
                          <m:r>
                            <a:rPr lang="sv-SE" b="0" i="1" dirty="0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sv-SE">
                          <a:latin typeface="Cambria Math"/>
                        </a:rPr>
                        <m:t>=</m:t>
                      </m:r>
                      <m:r>
                        <a:rPr lang="sv-SE" b="0" i="0" smtClean="0">
                          <a:latin typeface="Cambria Math"/>
                        </a:rPr>
                        <m:t>0.</m:t>
                      </m:r>
                      <m:r>
                        <a:rPr lang="sv-SE" b="0" i="1" smtClean="0">
                          <a:latin typeface="Cambria Math"/>
                        </a:rPr>
                        <m:t>333</m:t>
                      </m:r>
                      <m:r>
                        <a:rPr lang="sv-SE" i="1">
                          <a:latin typeface="Cambria Math"/>
                        </a:rPr>
                        <m:t>×[</m:t>
                      </m:r>
                      <m:r>
                        <a:rPr lang="sv-SE" b="0" i="1" smtClean="0">
                          <a:latin typeface="Cambria Math"/>
                        </a:rPr>
                        <m:t>1</m:t>
                      </m:r>
                      <m:r>
                        <a:rPr lang="sv-SE" i="1">
                          <a:latin typeface="Cambria Math"/>
                        </a:rPr>
                        <m:t>×</m:t>
                      </m:r>
                      <m:func>
                        <m:func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v-SE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i="1">
                                  <a:latin typeface="Cambria Math"/>
                                </a:rPr>
                                <m:t>2×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sv-S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sv-SE" i="1">
                                      <a:latin typeface="Cambria Math"/>
                                      <a:ea typeface="Cambria Math"/>
                                    </a:rPr>
                                    <m:t>𝜑</m:t>
                                  </m:r>
                                  <m:r>
                                    <a:rPr lang="sv-SE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−0°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sv-SE" i="1">
                          <a:latin typeface="Cambria Math"/>
                        </a:rPr>
                        <m:t>+1]</m:t>
                      </m:r>
                    </m:oMath>
                  </m:oMathPara>
                </a14:m>
                <a:endParaRPr lang="sv-SE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 dirty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sv-SE" i="1" dirty="0">
                              <a:latin typeface="Cambria Math"/>
                            </a:rPr>
                            <m:t>𝑒𝑚𝑖𝑡𝑡𝑒𝑟</m:t>
                          </m:r>
                          <m:r>
                            <a:rPr lang="sv-SE" b="0" i="1" dirty="0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sv-SE">
                          <a:latin typeface="Cambria Math"/>
                        </a:rPr>
                        <m:t>=0.</m:t>
                      </m:r>
                      <m:r>
                        <a:rPr lang="sv-SE" i="1">
                          <a:latin typeface="Cambria Math"/>
                        </a:rPr>
                        <m:t>333×[1×</m:t>
                      </m:r>
                      <m:func>
                        <m:func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v-SE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i="1">
                                  <a:latin typeface="Cambria Math"/>
                                </a:rPr>
                                <m:t>2×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sv-S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sv-SE" i="1">
                                      <a:latin typeface="Cambria Math"/>
                                      <a:ea typeface="Cambria Math"/>
                                    </a:rPr>
                                    <m:t>𝜑</m:t>
                                  </m:r>
                                  <m:r>
                                    <a:rPr lang="sv-SE" i="1">
                                      <a:latin typeface="Cambria Math"/>
                                      <a:ea typeface="Cambria Math"/>
                                    </a:rPr>
                                    <m:t>−36°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sv-SE" i="1">
                          <a:latin typeface="Cambria Math"/>
                        </a:rPr>
                        <m:t>+1]</m:t>
                      </m:r>
                    </m:oMath>
                  </m:oMathPara>
                </a14:m>
                <a:endParaRPr lang="sv-SE" dirty="0">
                  <a:latin typeface="Cambria Math"/>
                </a:endParaRPr>
              </a:p>
              <a:p>
                <a:endParaRPr lang="sv-SE" dirty="0">
                  <a:latin typeface="Cambria Math"/>
                </a:endParaRPr>
              </a:p>
              <a:p>
                <a:endParaRPr lang="sv-SE" b="0" i="1" dirty="0" smtClean="0">
                  <a:latin typeface="Cambria Math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4267200"/>
                <a:ext cx="6820200" cy="2238241"/>
              </a:xfrm>
              <a:prstGeom prst="rect">
                <a:avLst/>
              </a:prstGeom>
              <a:blipFill rotWithShape="1">
                <a:blip r:embed="rId2"/>
                <a:stretch>
                  <a:fillRect l="-1162" t="-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33400"/>
            <a:ext cx="6739044" cy="3383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01608" y="4170428"/>
            <a:ext cx="672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solidFill>
                  <a:srgbClr val="00B0F0"/>
                </a:solidFill>
              </a:rPr>
              <a:t>n</a:t>
            </a:r>
            <a:r>
              <a:rPr lang="sv-SE" dirty="0" smtClean="0">
                <a:solidFill>
                  <a:srgbClr val="00B0F0"/>
                </a:solidFill>
              </a:rPr>
              <a:t>o et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49331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1000"/>
            <a:ext cx="551397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4600"/>
            <a:ext cx="8592603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244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03095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1200" y="152400"/>
            <a:ext cx="5231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Multiple systems with different </a:t>
            </a:r>
            <a:r>
              <a:rPr lang="en-US" dirty="0" smtClean="0">
                <a:solidFill>
                  <a:srgbClr val="0070C0"/>
                </a:solidFill>
              </a:rPr>
              <a:t>excitation polarization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0" y="990600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419600" y="990600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505200" y="243840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76800" y="243840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P2</a:t>
            </a:r>
            <a:endParaRPr lang="en-US" dirty="0"/>
          </a:p>
        </p:txBody>
      </p:sp>
      <p:cxnSp>
        <p:nvCxnSpPr>
          <p:cNvPr id="7" name="直接箭头连接符 5"/>
          <p:cNvCxnSpPr/>
          <p:nvPr/>
        </p:nvCxnSpPr>
        <p:spPr>
          <a:xfrm>
            <a:off x="3505200" y="2133600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6"/>
          <p:cNvSpPr txBox="1"/>
          <p:nvPr/>
        </p:nvSpPr>
        <p:spPr>
          <a:xfrm>
            <a:off x="3818792" y="1934252"/>
            <a:ext cx="53251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文本框 8"/>
          <p:cNvSpPr txBox="1"/>
          <p:nvPr/>
        </p:nvSpPr>
        <p:spPr>
          <a:xfrm>
            <a:off x="5115287" y="1931376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150°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76600" y="2895600"/>
            <a:ext cx="99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et_1 </a:t>
            </a:r>
            <a:r>
              <a:rPr lang="sv-SE" dirty="0"/>
              <a:t>= 1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648200" y="2895600"/>
            <a:ext cx="99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et_2 </a:t>
            </a:r>
            <a:r>
              <a:rPr lang="sv-SE" dirty="0"/>
              <a:t>= 1 </a:t>
            </a:r>
            <a:endParaRPr lang="en-US" dirty="0"/>
          </a:p>
        </p:txBody>
      </p:sp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3352800" y="1229960"/>
            <a:ext cx="637648" cy="629321"/>
            <a:chOff x="1066800" y="4053547"/>
            <a:chExt cx="929347" cy="917209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1066800" y="45135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5400000">
              <a:off x="1066800" y="45135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rot="-1800000">
              <a:off x="1081747" y="45046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-3600000">
              <a:off x="1066800" y="45107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>
            <a:grpSpLocks noChangeAspect="1"/>
          </p:cNvGrpSpPr>
          <p:nvPr/>
        </p:nvGrpSpPr>
        <p:grpSpPr>
          <a:xfrm rot="5400000">
            <a:off x="4800600" y="1219200"/>
            <a:ext cx="637648" cy="629321"/>
            <a:chOff x="1066800" y="4053547"/>
            <a:chExt cx="929347" cy="917209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1066800" y="45135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5400000">
              <a:off x="1066800" y="45135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rot="-1800000">
              <a:off x="1081747" y="45046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rot="-3600000">
              <a:off x="1066800" y="45107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直接箭头连接符 5"/>
          <p:cNvCxnSpPr/>
          <p:nvPr/>
        </p:nvCxnSpPr>
        <p:spPr>
          <a:xfrm rot="-9000000">
            <a:off x="4852685" y="2127736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733800" y="3657600"/>
            <a:ext cx="144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ms</a:t>
            </a:r>
            <a:r>
              <a:rPr lang="en-US" dirty="0" smtClean="0"/>
              <a:t> = P1 + P2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4572000"/>
            <a:ext cx="9220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The model does not work when both excitation and emission polarization are different.</a:t>
            </a:r>
          </a:p>
          <a:p>
            <a:r>
              <a:rPr lang="sv-SE" dirty="0">
                <a:solidFill>
                  <a:srgbClr val="FF0000"/>
                </a:solidFill>
              </a:rPr>
              <a:t>That is why the following system does not work, because the excitation </a:t>
            </a:r>
            <a:r>
              <a:rPr lang="sv-SE" dirty="0" smtClean="0">
                <a:solidFill>
                  <a:srgbClr val="FF0000"/>
                </a:solidFill>
              </a:rPr>
              <a:t>and emission polarization are </a:t>
            </a:r>
            <a:r>
              <a:rPr lang="sv-SE" dirty="0">
                <a:solidFill>
                  <a:srgbClr val="FF0000"/>
                </a:solidFill>
              </a:rPr>
              <a:t>different</a:t>
            </a:r>
            <a:r>
              <a:rPr lang="sv-SE" dirty="0" smtClean="0">
                <a:solidFill>
                  <a:srgbClr val="FF0000"/>
                </a:solidFill>
              </a:rPr>
              <a:t>.</a:t>
            </a:r>
          </a:p>
          <a:p>
            <a:endParaRPr lang="sv-SE" dirty="0">
              <a:solidFill>
                <a:srgbClr val="FF0000"/>
              </a:solidFill>
            </a:endParaRPr>
          </a:p>
          <a:p>
            <a:endParaRPr lang="sv-SE" dirty="0" smtClean="0">
              <a:solidFill>
                <a:srgbClr val="FF0000"/>
              </a:solidFill>
            </a:endParaRPr>
          </a:p>
          <a:p>
            <a:r>
              <a:rPr lang="sv-SE" dirty="0" smtClean="0">
                <a:solidFill>
                  <a:srgbClr val="FF0000"/>
                </a:solidFill>
              </a:rPr>
              <a:t>Set a criterion to judge if SFA work or not.</a:t>
            </a:r>
            <a:endParaRPr lang="sv-SE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3657600" y="5413076"/>
            <a:ext cx="457200" cy="457200"/>
            <a:chOff x="5562600" y="685800"/>
            <a:chExt cx="457200" cy="457200"/>
          </a:xfrm>
        </p:grpSpPr>
        <p:cxnSp>
          <p:nvCxnSpPr>
            <p:cNvPr id="28" name="Straight Arrow Connector 4"/>
            <p:cNvCxnSpPr/>
            <p:nvPr/>
          </p:nvCxnSpPr>
          <p:spPr>
            <a:xfrm flipV="1">
              <a:off x="6019800" y="685800"/>
              <a:ext cx="0" cy="457200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9"/>
            <p:cNvCxnSpPr/>
            <p:nvPr/>
          </p:nvCxnSpPr>
          <p:spPr>
            <a:xfrm rot="16200000" flipV="1">
              <a:off x="5791200" y="914400"/>
              <a:ext cx="0" cy="4572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572000" y="5410200"/>
            <a:ext cx="457200" cy="460076"/>
            <a:chOff x="7239000" y="369332"/>
            <a:chExt cx="457200" cy="460076"/>
          </a:xfrm>
        </p:grpSpPr>
        <p:cxnSp>
          <p:nvCxnSpPr>
            <p:cNvPr id="31" name="Straight Arrow Connector 10"/>
            <p:cNvCxnSpPr/>
            <p:nvPr/>
          </p:nvCxnSpPr>
          <p:spPr>
            <a:xfrm rot="16200000" flipV="1">
              <a:off x="7467600" y="140732"/>
              <a:ext cx="0" cy="457200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11"/>
            <p:cNvCxnSpPr/>
            <p:nvPr/>
          </p:nvCxnSpPr>
          <p:spPr>
            <a:xfrm rot="10800000" flipV="1">
              <a:off x="7687408" y="372208"/>
              <a:ext cx="0" cy="4572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9" t="50824" r="67388" b="41776"/>
          <a:stretch/>
        </p:blipFill>
        <p:spPr bwMode="auto">
          <a:xfrm>
            <a:off x="990600" y="3962400"/>
            <a:ext cx="7342180" cy="73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7467600" y="2300708"/>
            <a:ext cx="1487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systems</a:t>
            </a:r>
            <a:endParaRPr lang="en-US" dirty="0"/>
          </a:p>
        </p:txBody>
      </p:sp>
      <p:sp>
        <p:nvSpPr>
          <p:cNvPr id="33" name="Smiley Face 32"/>
          <p:cNvSpPr/>
          <p:nvPr/>
        </p:nvSpPr>
        <p:spPr>
          <a:xfrm>
            <a:off x="381000" y="381000"/>
            <a:ext cx="685800" cy="685800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26288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P1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956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292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259071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420308" cy="1828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P2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718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292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689264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458780" cy="1828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ms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956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768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234202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914400"/>
            <a:ext cx="757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Multiple systems with different </a:t>
            </a:r>
            <a:r>
              <a:rPr lang="en-US" dirty="0" smtClean="0">
                <a:solidFill>
                  <a:srgbClr val="0070C0"/>
                </a:solidFill>
              </a:rPr>
              <a:t>excitation polarization, </a:t>
            </a:r>
            <a:r>
              <a:rPr lang="en-US" dirty="0" smtClean="0"/>
              <a:t>but the same </a:t>
            </a:r>
            <a:r>
              <a:rPr lang="en-US" dirty="0" smtClean="0">
                <a:solidFill>
                  <a:srgbClr val="FF0000"/>
                </a:solidFill>
              </a:rPr>
              <a:t>emission.  </a:t>
            </a:r>
            <a:endParaRPr lang="en-US" dirty="0" smtClean="0">
              <a:solidFill>
                <a:srgbClr val="0070C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0" y="1447800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419600" y="1447800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505200" y="289560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76800" y="289560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P2</a:t>
            </a:r>
            <a:endParaRPr lang="en-US" dirty="0"/>
          </a:p>
        </p:txBody>
      </p:sp>
      <p:cxnSp>
        <p:nvCxnSpPr>
          <p:cNvPr id="7" name="直接箭头连接符 5"/>
          <p:cNvCxnSpPr/>
          <p:nvPr/>
        </p:nvCxnSpPr>
        <p:spPr>
          <a:xfrm>
            <a:off x="3505200" y="2590800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6"/>
          <p:cNvSpPr txBox="1"/>
          <p:nvPr/>
        </p:nvSpPr>
        <p:spPr>
          <a:xfrm>
            <a:off x="3818792" y="2391452"/>
            <a:ext cx="53251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文本框 8"/>
          <p:cNvSpPr txBox="1"/>
          <p:nvPr/>
        </p:nvSpPr>
        <p:spPr>
          <a:xfrm>
            <a:off x="5115287" y="2388576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76600" y="3352800"/>
            <a:ext cx="99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et_1 </a:t>
            </a:r>
            <a:r>
              <a:rPr lang="sv-SE" dirty="0"/>
              <a:t>= 1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648200" y="3352800"/>
            <a:ext cx="99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et_2 </a:t>
            </a:r>
            <a:r>
              <a:rPr lang="sv-SE" dirty="0"/>
              <a:t>= 1 </a:t>
            </a:r>
            <a:endParaRPr lang="en-US" dirty="0"/>
          </a:p>
        </p:txBody>
      </p:sp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3352800" y="1687160"/>
            <a:ext cx="637648" cy="629321"/>
            <a:chOff x="1066800" y="4053547"/>
            <a:chExt cx="929347" cy="917209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1066800" y="45135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5400000">
              <a:off x="1066800" y="45135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rot="-1800000">
              <a:off x="1081747" y="45046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-3600000">
              <a:off x="1066800" y="45107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>
            <a:grpSpLocks noChangeAspect="1"/>
          </p:cNvGrpSpPr>
          <p:nvPr/>
        </p:nvGrpSpPr>
        <p:grpSpPr>
          <a:xfrm rot="5400000">
            <a:off x="4800600" y="1676400"/>
            <a:ext cx="637648" cy="629321"/>
            <a:chOff x="1066800" y="4053547"/>
            <a:chExt cx="929347" cy="917209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1066800" y="45135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5400000">
              <a:off x="1066800" y="45135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rot="-1800000">
              <a:off x="1081747" y="45046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rot="-3600000">
              <a:off x="1066800" y="45107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直接箭头连接符 5"/>
          <p:cNvCxnSpPr/>
          <p:nvPr/>
        </p:nvCxnSpPr>
        <p:spPr>
          <a:xfrm>
            <a:off x="4800600" y="2584936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733800" y="3810000"/>
            <a:ext cx="160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ms</a:t>
            </a:r>
            <a:r>
              <a:rPr lang="en-US" dirty="0" smtClean="0"/>
              <a:t> = P1 + P2 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57200" y="4486870"/>
            <a:ext cx="82761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The model works when excitation is different, but emission is the same (single funnel).</a:t>
            </a:r>
            <a:endParaRPr lang="sv-SE" dirty="0"/>
          </a:p>
          <a:p>
            <a:r>
              <a:rPr lang="sv-SE" dirty="0" smtClean="0"/>
              <a:t>All is about if we can linealy sum equations (19)</a:t>
            </a:r>
            <a:endParaRPr lang="en-US" dirty="0" smtClean="0"/>
          </a:p>
          <a:p>
            <a:r>
              <a:rPr lang="sv-SE" dirty="0" smtClean="0"/>
              <a:t>The model works if one of the terms is the same for different systems.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24200" y="6248400"/>
            <a:ext cx="756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term1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638800" y="6248400"/>
            <a:ext cx="756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term2</a:t>
            </a:r>
            <a:endParaRPr lang="en-US" dirty="0"/>
          </a:p>
        </p:txBody>
      </p:sp>
      <p:sp>
        <p:nvSpPr>
          <p:cNvPr id="32" name="Right Bracket 31"/>
          <p:cNvSpPr/>
          <p:nvPr/>
        </p:nvSpPr>
        <p:spPr>
          <a:xfrm rot="5400000">
            <a:off x="3467100" y="5143500"/>
            <a:ext cx="76200" cy="1981200"/>
          </a:xfrm>
          <a:prstGeom prst="rightBracke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ket 32"/>
          <p:cNvSpPr/>
          <p:nvPr/>
        </p:nvSpPr>
        <p:spPr>
          <a:xfrm rot="5400000">
            <a:off x="5981700" y="5143500"/>
            <a:ext cx="76200" cy="1981200"/>
          </a:xfrm>
          <a:prstGeom prst="rightBracke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9" t="50824" r="67388" b="41776"/>
          <a:stretch/>
        </p:blipFill>
        <p:spPr bwMode="auto">
          <a:xfrm>
            <a:off x="457200" y="5410200"/>
            <a:ext cx="7342180" cy="73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8520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±4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blipFill rotWithShape="0">
                <a:blip r:embed="rId2"/>
                <a:stretch>
                  <a:fillRect l="-3396" t="-3974" r="-2264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3" y="909000"/>
            <a:ext cx="9020134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2504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292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718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3376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88476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292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718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96790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292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956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0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72410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35848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64797" y="0"/>
            <a:ext cx="181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Isotropic solution</a:t>
            </a:r>
            <a:endParaRPr lang="en-US" dirty="0" smtClean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1" r="51685"/>
          <a:stretch/>
        </p:blipFill>
        <p:spPr bwMode="auto">
          <a:xfrm>
            <a:off x="1650023" y="316468"/>
            <a:ext cx="214239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8" r="51863"/>
          <a:stretch/>
        </p:blipFill>
        <p:spPr bwMode="auto">
          <a:xfrm>
            <a:off x="5155223" y="316468"/>
            <a:ext cx="238857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362200" y="152400"/>
            <a:ext cx="699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No et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67400" y="152400"/>
            <a:ext cx="762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Full et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620000" y="2133600"/>
                <a:ext cx="6460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/>
                          <a:ea typeface="Cambria Math"/>
                        </a:rPr>
                        <m:t>𝜀</m:t>
                      </m:r>
                      <m:r>
                        <a:rPr lang="sv-SE" sz="1400" b="0" i="1" smtClean="0"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0" y="2133600"/>
                <a:ext cx="646010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181600" y="2133600"/>
                <a:ext cx="78226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/>
                          <a:ea typeface="Cambria Math"/>
                        </a:rPr>
                        <m:t>𝜀</m:t>
                      </m:r>
                      <m:r>
                        <a:rPr lang="sv-SE" sz="1400" b="0" i="1" smtClean="0">
                          <a:latin typeface="Cambria Math"/>
                          <a:ea typeface="Cambria Math"/>
                        </a:rPr>
                        <m:t>=0.5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2133600"/>
                <a:ext cx="782265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048000" y="2133600"/>
                <a:ext cx="78226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/>
                          <a:ea typeface="Cambria Math"/>
                        </a:rPr>
                        <m:t>𝜀</m:t>
                      </m:r>
                      <m:r>
                        <a:rPr lang="sv-SE" sz="1400" b="0" i="1" smtClean="0">
                          <a:latin typeface="Cambria Math"/>
                          <a:ea typeface="Cambria Math"/>
                        </a:rPr>
                        <m:t>=0.2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2133600"/>
                <a:ext cx="782265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914400" y="2133600"/>
                <a:ext cx="6460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/>
                          <a:ea typeface="Cambria Math"/>
                        </a:rPr>
                        <m:t>𝜀</m:t>
                      </m:r>
                      <m:r>
                        <a:rPr lang="sv-SE" sz="1400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2133600"/>
                <a:ext cx="646010" cy="30777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/>
          <p:cNvCxnSpPr/>
          <p:nvPr/>
        </p:nvCxnSpPr>
        <p:spPr>
          <a:xfrm>
            <a:off x="1931376" y="1157656"/>
            <a:ext cx="14630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521568" y="1157656"/>
            <a:ext cx="14630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9" name="Picture 1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267200"/>
            <a:ext cx="2938326" cy="219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0" name="Picture 1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267200"/>
            <a:ext cx="2938326" cy="219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1" name="Picture 17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82" y="2438400"/>
            <a:ext cx="2448603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2" name="Picture 18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597" y="2438400"/>
            <a:ext cx="2448603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3" name="Picture 19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597" y="2438400"/>
            <a:ext cx="2448603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4" name="Picture 20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397" y="2438400"/>
            <a:ext cx="2448603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819400" y="4572000"/>
                <a:ext cx="1002069" cy="495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1400" b="0" i="1" smtClean="0">
                          <a:latin typeface="Cambria Math"/>
                        </a:rPr>
                        <m:t>𝑝</m:t>
                      </m:r>
                      <m:r>
                        <a:rPr lang="sv-SE" sz="14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sv-SE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v-SE" sz="1400" b="0" i="1" smtClean="0">
                              <a:latin typeface="Cambria Math"/>
                            </a:rPr>
                            <m:t>1−</m:t>
                          </m:r>
                          <m:r>
                            <a:rPr lang="sv-SE" sz="1400" b="0" i="1" smtClean="0">
                              <a:latin typeface="Cambria Math"/>
                              <a:ea typeface="Cambria Math"/>
                            </a:rPr>
                            <m:t>𝜀</m:t>
                          </m:r>
                        </m:num>
                        <m:den>
                          <m:r>
                            <a:rPr lang="sv-SE" sz="1400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4572000"/>
                <a:ext cx="1002069" cy="495649"/>
              </a:xfrm>
              <a:prstGeom prst="rect">
                <a:avLst/>
              </a:prstGeom>
              <a:blipFill rotWithShape="1">
                <a:blip r:embed="rId14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248400" y="4572000"/>
                <a:ext cx="1256754" cy="5006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1400" b="0" i="1" smtClean="0">
                          <a:latin typeface="Cambria Math"/>
                        </a:rPr>
                        <m:t>𝑟</m:t>
                      </m:r>
                      <m:r>
                        <a:rPr lang="sv-SE" sz="1400" b="0" i="1" smtClean="0">
                          <a:latin typeface="Cambria Math"/>
                        </a:rPr>
                        <m:t>=2×</m:t>
                      </m:r>
                      <m:f>
                        <m:fPr>
                          <m:ctrlPr>
                            <a:rPr lang="sv-SE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v-SE" sz="1400" b="0" i="1" smtClean="0">
                              <a:latin typeface="Cambria Math"/>
                            </a:rPr>
                            <m:t>1−</m:t>
                          </m:r>
                          <m:r>
                            <a:rPr lang="sv-SE" sz="1400" b="0" i="1" smtClean="0">
                              <a:latin typeface="Cambria Math"/>
                              <a:ea typeface="Cambria Math"/>
                            </a:rPr>
                            <m:t>𝜀</m:t>
                          </m:r>
                        </m:num>
                        <m:den>
                          <m:r>
                            <a:rPr lang="sv-SE" sz="1400" b="0" i="1" smtClean="0">
                              <a:latin typeface="Cambria Math"/>
                            </a:rPr>
                            <m:t>5+</m:t>
                          </m:r>
                          <m:r>
                            <a:rPr lang="sv-SE" sz="1400" i="1">
                              <a:latin typeface="Cambria Math"/>
                              <a:ea typeface="Cambria Math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4572000"/>
                <a:ext cx="1256754" cy="500650"/>
              </a:xfrm>
              <a:prstGeom prst="rect">
                <a:avLst/>
              </a:prstGeom>
              <a:blipFill rotWithShape="1">
                <a:blip r:embed="rId15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miley Face 20"/>
          <p:cNvSpPr/>
          <p:nvPr/>
        </p:nvSpPr>
        <p:spPr>
          <a:xfrm>
            <a:off x="381000" y="381000"/>
            <a:ext cx="685800" cy="685800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97899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8"/>
          <a:stretch/>
        </p:blipFill>
        <p:spPr bwMode="auto">
          <a:xfrm>
            <a:off x="0" y="609600"/>
            <a:ext cx="64398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1382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1000 dipoles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970580" y="914400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>
            <a:off x="5970580" y="914400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3600000">
            <a:off x="5960968" y="895910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800000">
            <a:off x="5980192" y="906256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-1800000">
            <a:off x="5985527" y="905522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-3600000">
            <a:off x="5970580" y="911591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799380" y="932156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5400000">
            <a:off x="7799380" y="932156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3600000">
            <a:off x="7789768" y="913666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800000">
            <a:off x="7808992" y="924012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-1800000">
            <a:off x="7814327" y="923278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-3600000">
            <a:off x="7799380" y="929347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Arrow 19"/>
          <p:cNvSpPr/>
          <p:nvPr/>
        </p:nvSpPr>
        <p:spPr>
          <a:xfrm>
            <a:off x="7113580" y="779756"/>
            <a:ext cx="533400" cy="2286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122458" y="477746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ET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750858" y="1315946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1000 dipoles 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7459515" y="1304278"/>
            <a:ext cx="1720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All dipoles, 0.1%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4"/>
          <a:stretch/>
        </p:blipFill>
        <p:spPr bwMode="auto">
          <a:xfrm>
            <a:off x="0" y="2590800"/>
            <a:ext cx="72018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2"/>
          <a:stretch/>
        </p:blipFill>
        <p:spPr bwMode="auto">
          <a:xfrm>
            <a:off x="152400" y="4572000"/>
            <a:ext cx="695981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873221" y="1686012"/>
                <a:ext cx="3279744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et_matrix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0.001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0.001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0.001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0.001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221" y="1686012"/>
                <a:ext cx="3279744" cy="824906"/>
              </a:xfrm>
              <a:prstGeom prst="rect">
                <a:avLst/>
              </a:prstGeom>
              <a:blipFill rotWithShape="1">
                <a:blip r:embed="rId5"/>
                <a:stretch>
                  <a:fillRect l="-1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268498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箭头连接符 11"/>
          <p:cNvCxnSpPr/>
          <p:nvPr/>
        </p:nvCxnSpPr>
        <p:spPr>
          <a:xfrm>
            <a:off x="1508737" y="4853823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207051" y="491728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985424" y="491728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1904737" y="4673823"/>
            <a:ext cx="0" cy="18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038600" y="5101955"/>
            <a:ext cx="2015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emitters</a:t>
            </a:r>
          </a:p>
          <a:p>
            <a:r>
              <a:rPr lang="en-US" dirty="0" smtClean="0"/>
              <a:t>Intensity = 1/1000</a:t>
            </a:r>
          </a:p>
          <a:p>
            <a:r>
              <a:rPr lang="en-US" dirty="0" smtClean="0"/>
              <a:t>M = 1</a:t>
            </a:r>
          </a:p>
          <a:p>
            <a:r>
              <a:rPr lang="en-US" dirty="0" smtClean="0"/>
              <a:t>Phase = 0</a:t>
            </a:r>
            <a:r>
              <a:rPr lang="en-US" altLang="zh-CN" dirty="0" smtClean="0"/>
              <a:t>°- 18</a:t>
            </a:r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081602" y="3352800"/>
            <a:ext cx="2560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funnel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Intensity (</a:t>
            </a:r>
            <a:r>
              <a:rPr lang="el-GR" dirty="0">
                <a:solidFill>
                  <a:srgbClr val="FF0000"/>
                </a:solidFill>
              </a:rPr>
              <a:t>ε</a:t>
            </a:r>
            <a:r>
              <a:rPr lang="en-US" dirty="0" smtClean="0">
                <a:solidFill>
                  <a:srgbClr val="FF0000"/>
                </a:solidFill>
              </a:rPr>
              <a:t>) = 0.9999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M = 0.001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Phase = 11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1508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1661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1813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1965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2118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2270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2423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2575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2727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2880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V="1">
            <a:off x="3032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3185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3337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V="1">
            <a:off x="3489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V="1">
            <a:off x="3642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V="1">
            <a:off x="3794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V="1">
            <a:off x="3947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4099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4251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4404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4556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4709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V="1">
            <a:off x="4861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V="1">
            <a:off x="5013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V="1">
            <a:off x="5166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V="1">
            <a:off x="5318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V="1">
            <a:off x="5471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V="1">
            <a:off x="5623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V="1">
            <a:off x="5775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V="1">
            <a:off x="5928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V="1">
            <a:off x="6080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V="1">
            <a:off x="6233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V="1">
            <a:off x="6385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V="1">
            <a:off x="6537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V="1">
            <a:off x="6690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V="1">
            <a:off x="6842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V="1">
            <a:off x="6995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V="1">
            <a:off x="7147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V="1">
            <a:off x="7299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V="1">
            <a:off x="7452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V="1">
            <a:off x="7604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V="1">
            <a:off x="7757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3"/>
          <p:cNvSpPr/>
          <p:nvPr/>
        </p:nvSpPr>
        <p:spPr>
          <a:xfrm>
            <a:off x="0" y="0"/>
            <a:ext cx="1487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1000 emitters</a:t>
            </a:r>
            <a:endParaRPr lang="en-US" dirty="0"/>
          </a:p>
        </p:txBody>
      </p:sp>
      <p:grpSp>
        <p:nvGrpSpPr>
          <p:cNvPr id="77" name="Group 76"/>
          <p:cNvGrpSpPr/>
          <p:nvPr/>
        </p:nvGrpSpPr>
        <p:grpSpPr>
          <a:xfrm>
            <a:off x="304800" y="457200"/>
            <a:ext cx="5821416" cy="2579459"/>
            <a:chOff x="-105971" y="1114395"/>
            <a:chExt cx="5821416" cy="25794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本框 28"/>
                <p:cNvSpPr txBox="1"/>
                <p:nvPr/>
              </p:nvSpPr>
              <p:spPr>
                <a:xfrm>
                  <a:off x="-105971" y="1114395"/>
                  <a:ext cx="5821416" cy="20858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dirty="0" smtClean="0"/>
                    <a:t>e</a:t>
                  </a:r>
                  <a:r>
                    <a:rPr lang="en-US" dirty="0" err="1" smtClean="0"/>
                    <a:t>t_matrix</a:t>
                  </a:r>
                  <a:r>
                    <a:rPr lang="en-US" dirty="0" smtClean="0"/>
                    <a:t> =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⋯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          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         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         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          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         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         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4" name="文本框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05971" y="1114395"/>
                  <a:ext cx="5821416" cy="2085827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l="-24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左大括号 29"/>
            <p:cNvSpPr/>
            <p:nvPr/>
          </p:nvSpPr>
          <p:spPr>
            <a:xfrm flipH="1">
              <a:off x="4414349" y="1190888"/>
              <a:ext cx="157651" cy="2037960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文本框 30"/>
            <p:cNvSpPr txBox="1"/>
            <p:nvPr/>
          </p:nvSpPr>
          <p:spPr>
            <a:xfrm>
              <a:off x="4554648" y="202520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1000</a:t>
              </a:r>
              <a:endParaRPr lang="en-US" dirty="0"/>
            </a:p>
          </p:txBody>
        </p:sp>
        <p:sp>
          <p:nvSpPr>
            <p:cNvPr id="87" name="左大括号 31"/>
            <p:cNvSpPr/>
            <p:nvPr/>
          </p:nvSpPr>
          <p:spPr>
            <a:xfrm rot="16200000">
              <a:off x="2581911" y="1648980"/>
              <a:ext cx="105419" cy="3265157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文本框 32"/>
            <p:cNvSpPr txBox="1"/>
            <p:nvPr/>
          </p:nvSpPr>
          <p:spPr>
            <a:xfrm>
              <a:off x="2341342" y="332452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1000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919497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530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65120"/>
            <a:ext cx="8592603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551397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5477522" y="1134122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rot="5400000">
            <a:off x="5477522" y="1134122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3600000">
            <a:off x="5467910" y="1115632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800000">
            <a:off x="5487134" y="1125978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-1800000">
            <a:off x="5492469" y="1125244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-3600000">
            <a:off x="5477522" y="1131313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306322" y="1151878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5400000">
            <a:off x="7306322" y="1151878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3600000">
            <a:off x="7296710" y="1133388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800000">
            <a:off x="7315934" y="1143734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-1800000">
            <a:off x="7321269" y="1143000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-3600000">
            <a:off x="7306322" y="1149069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>
            <a:off x="6620522" y="999478"/>
            <a:ext cx="533400" cy="2286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506107" y="697468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No ET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257800" y="1535668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1000 dipoles 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6457" y="1524000"/>
            <a:ext cx="1720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All dipoles, 0.1%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1382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1000 dipoles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59742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311810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67" r="7638"/>
          <a:stretch/>
        </p:blipFill>
        <p:spPr bwMode="auto">
          <a:xfrm>
            <a:off x="6172200" y="838200"/>
            <a:ext cx="208527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5"/>
          <p:cNvPicPr>
            <a:picLocks noChangeAspect="1"/>
          </p:cNvPicPr>
          <p:nvPr/>
        </p:nvPicPr>
        <p:blipFill rotWithShape="1">
          <a:blip r:embed="rId4"/>
          <a:srcRect l="65074" r="7324"/>
          <a:stretch/>
        </p:blipFill>
        <p:spPr>
          <a:xfrm>
            <a:off x="6096000" y="3352800"/>
            <a:ext cx="2178026" cy="182880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6" t="17887" r="68922" b="9756"/>
          <a:stretch/>
        </p:blipFill>
        <p:spPr bwMode="auto">
          <a:xfrm>
            <a:off x="381000" y="533400"/>
            <a:ext cx="5117342" cy="6126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62600" y="228600"/>
            <a:ext cx="3581400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the absorber is isotropic, then </a:t>
            </a:r>
            <a:r>
              <a:rPr lang="en-US" dirty="0" err="1" smtClean="0"/>
              <a:t>noet</a:t>
            </a:r>
            <a:r>
              <a:rPr lang="en-US" dirty="0" smtClean="0"/>
              <a:t> portrait is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If the absorber is polarized, then </a:t>
            </a:r>
            <a:r>
              <a:rPr lang="en-US" dirty="0" err="1" smtClean="0"/>
              <a:t>noet</a:t>
            </a:r>
            <a:r>
              <a:rPr lang="en-US" dirty="0" smtClean="0"/>
              <a:t> portrait is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b="1" dirty="0"/>
              <a:t>Why is the </a:t>
            </a:r>
            <a:r>
              <a:rPr lang="en-US" b="1" dirty="0" err="1"/>
              <a:t>noet</a:t>
            </a:r>
            <a:r>
              <a:rPr lang="en-US" b="1" dirty="0"/>
              <a:t> component only dependent on the Mex</a:t>
            </a:r>
            <a:r>
              <a:rPr lang="en-US" b="1" dirty="0" smtClean="0"/>
              <a:t>?</a:t>
            </a:r>
          </a:p>
          <a:p>
            <a:r>
              <a:rPr lang="sv-SE" b="1" dirty="0" smtClean="0"/>
              <a:t>What is the meaning of M_noet?</a:t>
            </a:r>
            <a:endParaRPr lang="en-US" b="1" dirty="0"/>
          </a:p>
          <a:p>
            <a:endParaRPr lang="en-US" b="1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81000" y="228600"/>
            <a:ext cx="437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Some confusion about excitation! Think later.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92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6" y="685800"/>
            <a:ext cx="8698477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</a:t>
                </a:r>
                <a:r>
                  <a:rPr lang="sv-SE" dirty="0"/>
                  <a:t>1</a:t>
                </a:r>
                <a:endParaRPr lang="sv-SE" dirty="0" smtClean="0"/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±4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3659" t="-3974" r="-2439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700" y="2755858"/>
            <a:ext cx="8832989" cy="2016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700" y="4825917"/>
            <a:ext cx="8832989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7099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>
            <a:grpSpLocks noChangeAspect="1"/>
          </p:cNvGrpSpPr>
          <p:nvPr/>
        </p:nvGrpSpPr>
        <p:grpSpPr>
          <a:xfrm>
            <a:off x="609600" y="735695"/>
            <a:ext cx="8460176" cy="6046105"/>
            <a:chOff x="304800" y="1502539"/>
            <a:chExt cx="3154639" cy="225401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820" y="3036556"/>
              <a:ext cx="3106599" cy="720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800" y="2297955"/>
              <a:ext cx="3154639" cy="7200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4800" y="1502539"/>
              <a:ext cx="3154639" cy="720000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76200" y="76200"/>
            <a:ext cx="62138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Use small system to check the no et component.</a:t>
            </a:r>
          </a:p>
          <a:p>
            <a:r>
              <a:rPr lang="en-US" dirty="0"/>
              <a:t>[0°, 30°, 60°, 90</a:t>
            </a:r>
            <a:r>
              <a:rPr lang="en-US" dirty="0" smtClean="0"/>
              <a:t>°]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44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44" y="4495800"/>
            <a:ext cx="9009137" cy="208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75863" y="276998"/>
            <a:ext cx="6787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Why et </a:t>
            </a:r>
            <a:r>
              <a:rPr lang="sv-SE" dirty="0" smtClean="0"/>
              <a:t>= 1?  </a:t>
            </a:r>
          </a:p>
          <a:p>
            <a:pPr algn="just"/>
            <a:r>
              <a:rPr lang="sv-SE" dirty="0" smtClean="0"/>
              <a:t>Co</a:t>
            </a:r>
            <a:r>
              <a:rPr lang="en-US" dirty="0" err="1" smtClean="0"/>
              <a:t>nsidering</a:t>
            </a:r>
            <a:r>
              <a:rPr lang="en-US" dirty="0" smtClean="0"/>
              <a:t> the reality, the energy of the second dipole stays.</a:t>
            </a:r>
            <a:endParaRPr lang="en-US" dirty="0"/>
          </a:p>
        </p:txBody>
      </p:sp>
      <p:sp>
        <p:nvSpPr>
          <p:cNvPr id="8" name="矩形 7"/>
          <p:cNvSpPr/>
          <p:nvPr/>
        </p:nvSpPr>
        <p:spPr>
          <a:xfrm>
            <a:off x="76200" y="213427"/>
            <a:ext cx="170271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0°, 30</a:t>
            </a:r>
            <a:r>
              <a:rPr lang="en-US" dirty="0"/>
              <a:t>°</a:t>
            </a:r>
            <a:r>
              <a:rPr lang="en-US" dirty="0" smtClean="0"/>
              <a:t>, 60</a:t>
            </a:r>
            <a:r>
              <a:rPr lang="en-US" dirty="0"/>
              <a:t>°</a:t>
            </a:r>
            <a:r>
              <a:rPr lang="en-US" dirty="0" smtClean="0"/>
              <a:t>, 90°</a:t>
            </a:r>
          </a:p>
          <a:p>
            <a:r>
              <a:rPr lang="en-US" dirty="0" smtClean="0"/>
              <a:t>[0  ,  </a:t>
            </a:r>
            <a:r>
              <a:rPr lang="en-US" dirty="0" smtClean="0">
                <a:solidFill>
                  <a:srgbClr val="FF0000"/>
                </a:solidFill>
              </a:rPr>
              <a:t>1</a:t>
            </a:r>
            <a:r>
              <a:rPr lang="en-US" dirty="0" smtClean="0"/>
              <a:t>  ,  0   ,  0</a:t>
            </a:r>
          </a:p>
          <a:p>
            <a:r>
              <a:rPr lang="en-US" dirty="0" smtClean="0"/>
              <a:t> 0  </a:t>
            </a:r>
            <a:r>
              <a:rPr lang="en-US" dirty="0"/>
              <a:t>,  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 ,  0   ,  0</a:t>
            </a:r>
          </a:p>
          <a:p>
            <a:r>
              <a:rPr lang="en-US" dirty="0" smtClean="0"/>
              <a:t> 0  </a:t>
            </a:r>
            <a:r>
              <a:rPr lang="en-US" dirty="0"/>
              <a:t>,  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 ,  0   ,  0</a:t>
            </a:r>
          </a:p>
          <a:p>
            <a:r>
              <a:rPr lang="en-US" dirty="0" smtClean="0"/>
              <a:t> 0  </a:t>
            </a:r>
            <a:r>
              <a:rPr lang="en-US" dirty="0"/>
              <a:t>,  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 ,  0   ,  </a:t>
            </a:r>
            <a:r>
              <a:rPr lang="en-US" dirty="0" smtClean="0"/>
              <a:t>0]</a:t>
            </a:r>
            <a:endParaRPr lang="en-US" dirty="0"/>
          </a:p>
          <a:p>
            <a:endParaRPr 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4" y="2057400"/>
            <a:ext cx="9009137" cy="20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46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63" y="1381340"/>
            <a:ext cx="9009137" cy="208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3" y="4084200"/>
            <a:ext cx="9009137" cy="20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8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95" y="76200"/>
            <a:ext cx="546410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0" y="4770000"/>
            <a:ext cx="9009137" cy="208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6200" y="213427"/>
            <a:ext cx="1702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0°, 30</a:t>
            </a:r>
            <a:r>
              <a:rPr lang="en-US" dirty="0"/>
              <a:t>°</a:t>
            </a:r>
            <a:r>
              <a:rPr lang="en-US" dirty="0" smtClean="0"/>
              <a:t>, 60</a:t>
            </a:r>
            <a:r>
              <a:rPr lang="en-US" dirty="0"/>
              <a:t>°</a:t>
            </a:r>
            <a:r>
              <a:rPr lang="en-US" dirty="0" smtClean="0"/>
              <a:t>, 90°</a:t>
            </a:r>
          </a:p>
        </p:txBody>
      </p:sp>
      <p:sp>
        <p:nvSpPr>
          <p:cNvPr id="7" name="矩形 6"/>
          <p:cNvSpPr/>
          <p:nvPr/>
        </p:nvSpPr>
        <p:spPr>
          <a:xfrm>
            <a:off x="69658" y="564900"/>
            <a:ext cx="20105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[0.6, </a:t>
            </a:r>
            <a:r>
              <a:rPr lang="en-US" dirty="0">
                <a:solidFill>
                  <a:srgbClr val="FF0000"/>
                </a:solidFill>
              </a:rPr>
              <a:t>0.4</a:t>
            </a:r>
            <a:r>
              <a:rPr lang="en-US" dirty="0"/>
              <a:t>, 0.0, 0.0</a:t>
            </a:r>
            <a:r>
              <a:rPr lang="en-US" dirty="0" smtClean="0"/>
              <a:t>]</a:t>
            </a:r>
            <a:endParaRPr lang="en-US" dirty="0"/>
          </a:p>
          <a:p>
            <a:r>
              <a:rPr lang="en-US" dirty="0" smtClean="0"/>
              <a:t>[</a:t>
            </a:r>
            <a:r>
              <a:rPr lang="en-US" dirty="0"/>
              <a:t>0.0, </a:t>
            </a:r>
            <a:r>
              <a:rPr lang="en-US" dirty="0">
                <a:solidFill>
                  <a:srgbClr val="FF0000"/>
                </a:solidFill>
              </a:rPr>
              <a:t>1.0</a:t>
            </a:r>
            <a:r>
              <a:rPr lang="en-US" dirty="0"/>
              <a:t>, 0.0, 0.0</a:t>
            </a:r>
            <a:r>
              <a:rPr lang="en-US" dirty="0" smtClean="0"/>
              <a:t>]</a:t>
            </a:r>
            <a:endParaRPr lang="en-US" dirty="0"/>
          </a:p>
          <a:p>
            <a:r>
              <a:rPr lang="en-US" dirty="0" smtClean="0"/>
              <a:t>[</a:t>
            </a:r>
            <a:r>
              <a:rPr lang="en-US" dirty="0"/>
              <a:t>0.0, </a:t>
            </a:r>
            <a:r>
              <a:rPr lang="en-US" dirty="0">
                <a:solidFill>
                  <a:srgbClr val="FF0000"/>
                </a:solidFill>
              </a:rPr>
              <a:t>0.4</a:t>
            </a:r>
            <a:r>
              <a:rPr lang="en-US" dirty="0"/>
              <a:t>, 0.6, 0.0</a:t>
            </a:r>
            <a:r>
              <a:rPr lang="en-US" dirty="0" smtClean="0"/>
              <a:t>]</a:t>
            </a:r>
            <a:endParaRPr lang="en-US" dirty="0"/>
          </a:p>
          <a:p>
            <a:r>
              <a:rPr lang="en-US" dirty="0" smtClean="0"/>
              <a:t>[</a:t>
            </a:r>
            <a:r>
              <a:rPr lang="en-US" dirty="0"/>
              <a:t>0.0, </a:t>
            </a:r>
            <a:r>
              <a:rPr lang="en-US" dirty="0">
                <a:solidFill>
                  <a:srgbClr val="FF0000"/>
                </a:solidFill>
              </a:rPr>
              <a:t>0.4</a:t>
            </a:r>
            <a:r>
              <a:rPr lang="en-US" dirty="0"/>
              <a:t>, 0.0, 0.6</a:t>
            </a:r>
            <a:r>
              <a:rPr lang="en-US" dirty="0" smtClean="0"/>
              <a:t>]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0" y="2529345"/>
            <a:ext cx="8983176" cy="210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699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9" y="1376085"/>
            <a:ext cx="9009137" cy="208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9" y="4084200"/>
            <a:ext cx="9009137" cy="20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74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6200" y="213427"/>
            <a:ext cx="1702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0°, 30</a:t>
            </a:r>
            <a:r>
              <a:rPr lang="en-US" dirty="0"/>
              <a:t>°</a:t>
            </a:r>
            <a:r>
              <a:rPr lang="en-US" dirty="0" smtClean="0"/>
              <a:t>, 60</a:t>
            </a:r>
            <a:r>
              <a:rPr lang="en-US" dirty="0"/>
              <a:t>°</a:t>
            </a:r>
            <a:r>
              <a:rPr lang="en-US" dirty="0" smtClean="0"/>
              <a:t>, 90°</a:t>
            </a:r>
          </a:p>
        </p:txBody>
      </p:sp>
      <p:sp>
        <p:nvSpPr>
          <p:cNvPr id="3" name="矩形 2"/>
          <p:cNvSpPr/>
          <p:nvPr/>
        </p:nvSpPr>
        <p:spPr>
          <a:xfrm>
            <a:off x="69658" y="564900"/>
            <a:ext cx="20105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[</a:t>
            </a:r>
            <a:r>
              <a:rPr lang="en-US" dirty="0" smtClean="0">
                <a:solidFill>
                  <a:srgbClr val="FF0000"/>
                </a:solidFill>
              </a:rPr>
              <a:t>1.0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0000"/>
                </a:solidFill>
              </a:rPr>
              <a:t>0.0</a:t>
            </a:r>
            <a:r>
              <a:rPr lang="en-US" dirty="0" smtClean="0"/>
              <a:t>, </a:t>
            </a:r>
            <a:r>
              <a:rPr lang="en-US" dirty="0"/>
              <a:t>0.0, 0.0</a:t>
            </a:r>
            <a:r>
              <a:rPr lang="en-US" dirty="0" smtClean="0"/>
              <a:t>]</a:t>
            </a:r>
            <a:endParaRPr lang="en-US" dirty="0"/>
          </a:p>
          <a:p>
            <a:r>
              <a:rPr lang="en-US" dirty="0" smtClean="0"/>
              <a:t>[</a:t>
            </a:r>
            <a:r>
              <a:rPr lang="en-US" dirty="0" smtClean="0">
                <a:solidFill>
                  <a:srgbClr val="FF0000"/>
                </a:solidFill>
              </a:rPr>
              <a:t>0.0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0000"/>
                </a:solidFill>
              </a:rPr>
              <a:t>1.0</a:t>
            </a:r>
            <a:r>
              <a:rPr lang="en-US" dirty="0" smtClean="0"/>
              <a:t>, </a:t>
            </a:r>
            <a:r>
              <a:rPr lang="en-US" dirty="0"/>
              <a:t>0.0, 0.0</a:t>
            </a:r>
            <a:r>
              <a:rPr lang="en-US" dirty="0" smtClean="0"/>
              <a:t>]</a:t>
            </a:r>
            <a:endParaRPr lang="en-US" dirty="0"/>
          </a:p>
          <a:p>
            <a:r>
              <a:rPr lang="en-US" dirty="0" smtClean="0"/>
              <a:t>[</a:t>
            </a:r>
            <a:r>
              <a:rPr lang="en-US" dirty="0" smtClean="0">
                <a:solidFill>
                  <a:srgbClr val="FF0000"/>
                </a:solidFill>
              </a:rPr>
              <a:t>0.2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0000"/>
                </a:solidFill>
              </a:rPr>
              <a:t>0.5</a:t>
            </a:r>
            <a:r>
              <a:rPr lang="en-US" dirty="0" smtClean="0"/>
              <a:t>, 0.3, </a:t>
            </a:r>
            <a:r>
              <a:rPr lang="en-US" dirty="0"/>
              <a:t>0.0</a:t>
            </a:r>
            <a:r>
              <a:rPr lang="en-US" dirty="0" smtClean="0"/>
              <a:t>]</a:t>
            </a:r>
            <a:endParaRPr lang="en-US" dirty="0"/>
          </a:p>
          <a:p>
            <a:r>
              <a:rPr lang="en-US" dirty="0" smtClean="0"/>
              <a:t>[</a:t>
            </a:r>
            <a:r>
              <a:rPr lang="en-US" dirty="0" smtClean="0">
                <a:solidFill>
                  <a:srgbClr val="FF0000"/>
                </a:solidFill>
              </a:rPr>
              <a:t>0.2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0000"/>
                </a:solidFill>
              </a:rPr>
              <a:t>0.5</a:t>
            </a:r>
            <a:r>
              <a:rPr lang="en-US" dirty="0" smtClean="0"/>
              <a:t>, </a:t>
            </a:r>
            <a:r>
              <a:rPr lang="en-US" dirty="0"/>
              <a:t>0.0, </a:t>
            </a:r>
            <a:r>
              <a:rPr lang="en-US" dirty="0" smtClean="0"/>
              <a:t>0.3]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9" y="1905000"/>
            <a:ext cx="9009137" cy="208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419600"/>
            <a:ext cx="9148453" cy="20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3" y="1295400"/>
            <a:ext cx="9131937" cy="2052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53" y="3962400"/>
            <a:ext cx="9148453" cy="20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>
            <a:grpSpLocks noChangeAspect="1"/>
          </p:cNvGrpSpPr>
          <p:nvPr/>
        </p:nvGrpSpPr>
        <p:grpSpPr>
          <a:xfrm>
            <a:off x="748195" y="549000"/>
            <a:ext cx="7647610" cy="5760000"/>
            <a:chOff x="304800" y="1381044"/>
            <a:chExt cx="3154639" cy="237551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820" y="3036556"/>
              <a:ext cx="3106599" cy="720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800" y="2209800"/>
              <a:ext cx="3154639" cy="7200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4800" y="1381044"/>
              <a:ext cx="3154639" cy="720000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76200" y="76200"/>
            <a:ext cx="5599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dipole orientation also influence the fitting results???</a:t>
            </a:r>
            <a:endParaRPr 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0919" y="438391"/>
            <a:ext cx="3717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[0, 30, 60, 90], no et, fitting is perfect</a:t>
            </a:r>
          </a:p>
        </p:txBody>
      </p:sp>
    </p:spTree>
    <p:extLst>
      <p:ext uri="{BB962C8B-B14F-4D97-AF65-F5344CB8AC3E}">
        <p14:creationId xmlns:p14="http://schemas.microsoft.com/office/powerpoint/2010/main" val="285420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805654" y="549000"/>
            <a:ext cx="7532692" cy="5760000"/>
            <a:chOff x="4343400" y="1381044"/>
            <a:chExt cx="3106599" cy="2375512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43400" y="1381044"/>
              <a:ext cx="3106599" cy="7200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43400" y="2209800"/>
              <a:ext cx="3106599" cy="7200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3400" y="3036556"/>
              <a:ext cx="3106599" cy="720000"/>
            </a:xfrm>
            <a:prstGeom prst="rect">
              <a:avLst/>
            </a:prstGeom>
          </p:spPr>
        </p:pic>
      </p:grpSp>
      <p:sp>
        <p:nvSpPr>
          <p:cNvPr id="8" name="矩形 7"/>
          <p:cNvSpPr/>
          <p:nvPr/>
        </p:nvSpPr>
        <p:spPr>
          <a:xfrm>
            <a:off x="76200" y="100629"/>
            <a:ext cx="4302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[0, 36, 72, 90</a:t>
            </a:r>
            <a:r>
              <a:rPr lang="en-US" dirty="0" smtClean="0"/>
              <a:t>], no et, fitting is </a:t>
            </a:r>
            <a:r>
              <a:rPr lang="en-US" dirty="0"/>
              <a:t>not so perfect</a:t>
            </a:r>
          </a:p>
        </p:txBody>
      </p:sp>
    </p:spTree>
    <p:extLst>
      <p:ext uri="{BB962C8B-B14F-4D97-AF65-F5344CB8AC3E}">
        <p14:creationId xmlns:p14="http://schemas.microsoft.com/office/powerpoint/2010/main" val="174086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7981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±5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blipFill rotWithShape="0">
                <a:blip r:embed="rId2"/>
                <a:stretch>
                  <a:fillRect l="-3396" t="-3974" r="-2264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3" y="909000"/>
            <a:ext cx="9020134" cy="5040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286000" y="111760"/>
            <a:ext cx="67960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collection_of_functions.py:149: </a:t>
            </a:r>
            <a:r>
              <a:rPr lang="en-US" dirty="0" err="1"/>
              <a:t>RuntimeWarning</a:t>
            </a:r>
            <a:r>
              <a:rPr lang="en-US" dirty="0"/>
              <a:t>: invalid value encountered in </a:t>
            </a:r>
            <a:r>
              <a:rPr lang="en-US" dirty="0" err="1"/>
              <a:t>arccos</a:t>
            </a:r>
            <a:endParaRPr lang="en-US" dirty="0"/>
          </a:p>
          <a:p>
            <a:r>
              <a:rPr lang="en-US" dirty="0"/>
              <a:t>  alpha = 0.5 * </a:t>
            </a:r>
            <a:r>
              <a:rPr lang="en-US" dirty="0" err="1"/>
              <a:t>np.arccos</a:t>
            </a:r>
            <a:r>
              <a:rPr lang="en-US" dirty="0"/>
              <a:t>( .5*(((gr+2)*</a:t>
            </a:r>
            <a:r>
              <a:rPr lang="en-US" dirty="0" err="1"/>
              <a:t>md_ex</a:t>
            </a:r>
            <a:r>
              <a:rPr lang="en-US" dirty="0"/>
              <a:t>)-gr) )</a:t>
            </a:r>
          </a:p>
        </p:txBody>
      </p:sp>
    </p:spTree>
    <p:extLst>
      <p:ext uri="{BB962C8B-B14F-4D97-AF65-F5344CB8AC3E}">
        <p14:creationId xmlns:p14="http://schemas.microsoft.com/office/powerpoint/2010/main" val="289293615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4400" y="533400"/>
            <a:ext cx="3692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Calculate the similarity of two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12740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09800" y="304800"/>
            <a:ext cx="42068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2000" dirty="0" smtClean="0"/>
              <a:t>Energy transfer (et) simulation project </a:t>
            </a:r>
            <a:endParaRPr lang="sv-SE" sz="2000" dirty="0"/>
          </a:p>
        </p:txBody>
      </p:sp>
      <p:sp>
        <p:nvSpPr>
          <p:cNvPr id="5" name="矩形 4"/>
          <p:cNvSpPr/>
          <p:nvPr/>
        </p:nvSpPr>
        <p:spPr>
          <a:xfrm>
            <a:off x="76200" y="914400"/>
            <a:ext cx="896366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sv-SE" sz="2000" dirty="0" smtClean="0"/>
              <a:t>Motivation</a:t>
            </a:r>
          </a:p>
          <a:p>
            <a:pPr algn="just"/>
            <a:r>
              <a:rPr lang="sv-SE" sz="2000" dirty="0" smtClean="0"/>
              <a:t>1. Understand the meaning of single funnel in reality by manually setting up the dipole system and energy transfer matrix.</a:t>
            </a:r>
          </a:p>
          <a:p>
            <a:pPr algn="just"/>
            <a:endParaRPr lang="sv-SE" sz="2000" dirty="0" smtClean="0"/>
          </a:p>
          <a:p>
            <a:pPr algn="just"/>
            <a:r>
              <a:rPr lang="sv-SE" sz="2000" dirty="0"/>
              <a:t>2</a:t>
            </a:r>
            <a:r>
              <a:rPr lang="sv-SE" sz="2000" dirty="0" smtClean="0"/>
              <a:t>. Find out in which case the SFA+3 model does not work properly. This will give us a clue that for which kind of experimental data, we can not trust the results from SFA  model.</a:t>
            </a:r>
          </a:p>
          <a:p>
            <a:pPr algn="just"/>
            <a:endParaRPr lang="sv-SE" sz="2000" dirty="0" smtClean="0"/>
          </a:p>
          <a:p>
            <a:pPr algn="just"/>
            <a:r>
              <a:rPr lang="sv-SE" sz="2000" dirty="0" smtClean="0"/>
              <a:t>3. Based on the above results, try to come up with a more optimized model. Or maybe we need different models for different experimental systems.</a:t>
            </a:r>
          </a:p>
          <a:p>
            <a:endParaRPr lang="sv-SE" sz="2000" dirty="0"/>
          </a:p>
          <a:p>
            <a:endParaRPr lang="sv-SE" sz="2000" dirty="0"/>
          </a:p>
        </p:txBody>
      </p:sp>
    </p:spTree>
    <p:extLst>
      <p:ext uri="{BB962C8B-B14F-4D97-AF65-F5344CB8AC3E}">
        <p14:creationId xmlns:p14="http://schemas.microsoft.com/office/powerpoint/2010/main" val="81958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055" y="0"/>
                <a:ext cx="9131945" cy="3329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v-SE" dirty="0" smtClean="0"/>
                  <a:t>Geranal information</a:t>
                </a:r>
              </a:p>
              <a:p>
                <a:endParaRPr lang="sv-SE" dirty="0" smtClean="0"/>
              </a:p>
              <a:p>
                <a:r>
                  <a:rPr lang="sv-SE" dirty="0" smtClean="0"/>
                  <a:t>The work can be seperated as </a:t>
                </a:r>
                <a:r>
                  <a:rPr lang="sv-SE" b="1" dirty="0" smtClean="0"/>
                  <a:t>three steps</a:t>
                </a:r>
                <a:r>
                  <a:rPr lang="sv-SE" dirty="0" smtClean="0"/>
                  <a:t>:</a:t>
                </a:r>
              </a:p>
              <a:p>
                <a:endParaRPr lang="sv-SE" dirty="0"/>
              </a:p>
              <a:p>
                <a:r>
                  <a:rPr lang="sv-SE" b="1" dirty="0" smtClean="0"/>
                  <a:t>Step 1</a:t>
                </a:r>
                <a:r>
                  <a:rPr lang="sv-SE" dirty="0" smtClean="0"/>
                  <a:t>: Plot 2D portrait by manually setting steady ET matix and dipole orientations.</a:t>
                </a:r>
              </a:p>
              <a:p>
                <a:endParaRPr lang="sv-SE" dirty="0" smtClean="0"/>
              </a:p>
              <a:p>
                <a:endParaRPr lang="sv-SE" dirty="0" smtClean="0"/>
              </a:p>
              <a:p>
                <a:r>
                  <a:rPr lang="sv-SE" dirty="0" smtClean="0"/>
                  <a:t>In the following example</a:t>
                </a:r>
              </a:p>
              <a:p>
                <a:r>
                  <a:rPr lang="sv-SE" dirty="0" smtClean="0"/>
                  <a:t>Dipoles oriente at 0 and 60 degree, </a:t>
                </a:r>
                <a:r>
                  <a:rPr lang="en-US" dirty="0" err="1" smtClean="0"/>
                  <a:t>et_matrix</a:t>
                </a:r>
                <a:r>
                  <a:rPr lang="en-US" dirty="0" smtClean="0"/>
                  <a:t>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.5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0.5</m:t>
                              </m:r>
                            </m:e>
                          </m:mr>
                          <m:mr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.</a:t>
                </a:r>
              </a:p>
              <a:p>
                <a:r>
                  <a:rPr lang="sv-SE" dirty="0" smtClean="0"/>
                  <a:t>Blue curve – excitation. Red curve – emission.</a:t>
                </a:r>
                <a:endParaRPr lang="en-US" dirty="0"/>
              </a:p>
              <a:p>
                <a:r>
                  <a:rPr lang="sv-SE" dirty="0" smtClean="0"/>
                  <a:t> 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5" y="0"/>
                <a:ext cx="9131945" cy="3329822"/>
              </a:xfrm>
              <a:prstGeom prst="rect">
                <a:avLst/>
              </a:prstGeom>
              <a:blipFill rotWithShape="0">
                <a:blip r:embed="rId2"/>
                <a:stretch>
                  <a:fillRect l="-601" t="-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35" y="3810000"/>
            <a:ext cx="620206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6108700" y="5257800"/>
            <a:ext cx="25908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rot="16200000">
            <a:off x="6019801" y="5194300"/>
            <a:ext cx="25908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534400" y="5257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Z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99300" y="3505200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90°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674868" y="5054600"/>
            <a:ext cx="380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0°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946900" y="3733800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Y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400800" y="4343400"/>
            <a:ext cx="1828800" cy="18288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7315200" y="4191000"/>
            <a:ext cx="990600" cy="10668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543800" y="4876800"/>
                <a:ext cx="374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0" y="4876800"/>
                <a:ext cx="374141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7913214" y="3505200"/>
            <a:ext cx="1230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chemeClr val="accent1"/>
                </a:solidFill>
              </a:rPr>
              <a:t>Dipole </a:t>
            </a:r>
          </a:p>
          <a:p>
            <a:r>
              <a:rPr lang="sv-SE" dirty="0" smtClean="0">
                <a:solidFill>
                  <a:schemeClr val="accent1"/>
                </a:solidFill>
              </a:rPr>
              <a:t>orientation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645751" y="1600200"/>
            <a:ext cx="1172097" cy="646059"/>
            <a:chOff x="6146157" y="710088"/>
            <a:chExt cx="1172097" cy="646059"/>
          </a:xfrm>
        </p:grpSpPr>
        <p:cxnSp>
          <p:nvCxnSpPr>
            <p:cNvPr id="15" name="直接箭头连接符 14"/>
            <p:cNvCxnSpPr/>
            <p:nvPr/>
          </p:nvCxnSpPr>
          <p:spPr>
            <a:xfrm>
              <a:off x="6146157" y="1143000"/>
              <a:ext cx="36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6184587" y="714098"/>
              <a:ext cx="532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</a:t>
              </a:r>
              <a:r>
                <a:rPr lang="en-US" altLang="zh-CN" dirty="0" smtClean="0"/>
                <a:t>°</a:t>
              </a:r>
              <a:endParaRPr lang="en-US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668717" y="710088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60</a:t>
              </a:r>
              <a:r>
                <a:rPr lang="en-US" altLang="zh-CN" dirty="0" smtClean="0"/>
                <a:t>°</a:t>
              </a:r>
              <a:endParaRPr lang="en-US" dirty="0"/>
            </a:p>
          </p:txBody>
        </p:sp>
        <p:cxnSp>
          <p:nvCxnSpPr>
            <p:cNvPr id="18" name="直接箭头连接符 17"/>
            <p:cNvCxnSpPr/>
            <p:nvPr/>
          </p:nvCxnSpPr>
          <p:spPr>
            <a:xfrm rot="-3600000">
              <a:off x="6687157" y="1176147"/>
              <a:ext cx="36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330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0" y="0"/>
                <a:ext cx="9144000" cy="4305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sv-SE" b="1" dirty="0" smtClean="0"/>
                  <a:t>Step 2</a:t>
                </a:r>
                <a:r>
                  <a:rPr lang="sv-SE" dirty="0" smtClean="0"/>
                  <a:t>: Fit the above system by SFA + 3 model</a:t>
                </a:r>
              </a:p>
              <a:p>
                <a:pPr algn="just"/>
                <a:endParaRPr lang="sv-SE" dirty="0" smtClean="0"/>
              </a:p>
              <a:p>
                <a:pPr algn="just"/>
                <a:r>
                  <a:rPr lang="sv-SE" dirty="0" smtClean="0"/>
                  <a:t>The data used for fitting is </a:t>
                </a:r>
                <a:r>
                  <a:rPr lang="sv-SE" b="1" dirty="0" smtClean="0"/>
                  <a:t>Ftotnormed</a:t>
                </a:r>
                <a:r>
                  <a:rPr lang="sv-SE" dirty="0" smtClean="0"/>
                  <a:t> extrated from the above 2D portrait. Ftotnormend is a 4 × 6 matrix (24 data points in total), and </a:t>
                </a:r>
                <a:r>
                  <a:rPr lang="sv-SE" b="1" dirty="0" smtClean="0"/>
                  <a:t>sum(Ftotnormed) = 1.</a:t>
                </a:r>
              </a:p>
              <a:p>
                <a:pPr algn="just"/>
                <a:r>
                  <a:rPr lang="sv-SE" b="1" dirty="0"/>
                  <a:t> </a:t>
                </a:r>
                <a:r>
                  <a:rPr lang="sv-SE" b="1" dirty="0" smtClean="0"/>
                  <a:t>             </a:t>
                </a:r>
                <a:endParaRPr lang="sv-SE" dirty="0" smtClean="0"/>
              </a:p>
              <a:p>
                <a:pPr algn="just"/>
                <a:r>
                  <a:rPr lang="sv-SE" dirty="0" smtClean="0"/>
                  <a:t>After SFA + 3 fitting, we get new 24 data points (</a:t>
                </a:r>
                <a:r>
                  <a:rPr lang="sv-SE" b="1" dirty="0" smtClean="0"/>
                  <a:t>model_norm</a:t>
                </a:r>
                <a:r>
                  <a:rPr lang="sv-SE" dirty="0" smtClean="0"/>
                  <a:t>) . </a:t>
                </a:r>
                <a:r>
                  <a:rPr lang="sv-SE" b="1" dirty="0" smtClean="0"/>
                  <a:t>sum(model_norm) = 1.</a:t>
                </a:r>
              </a:p>
              <a:p>
                <a:pPr algn="just"/>
                <a:r>
                  <a:rPr lang="sv-SE" dirty="0" smtClean="0"/>
                  <a:t>              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sv-SE" b="0" i="0" smtClean="0">
                          <a:latin typeface="Cambria Math"/>
                        </a:rPr>
                        <m:t>residue</m:t>
                      </m:r>
                      <m:r>
                        <a:rPr lang="sv-SE" b="0" i="0" smtClean="0">
                          <a:latin typeface="Cambria Math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sv-SE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sv-SE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sv-SE" b="0" i="1" smtClean="0">
                                  <a:latin typeface="Cambria Math"/>
                                </a:rPr>
                                <m:t>𝐹𝑜𝑡𝑛𝑜𝑟𝑚𝑒𝑑</m:t>
                              </m:r>
                              <m:r>
                                <a:rPr lang="sv-SE" b="0" i="1" smtClean="0">
                                  <a:latin typeface="Cambria Math"/>
                                </a:rPr>
                                <m:t> −</m:t>
                              </m:r>
                              <m:r>
                                <a:rPr lang="sv-SE" b="0" i="1" smtClean="0">
                                  <a:latin typeface="Cambria Math"/>
                                </a:rPr>
                                <m:t>𝑚𝑜𝑑𝑒𝑙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_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𝑛𝑜𝑟𝑚</m:t>
                              </m:r>
                              <m:r>
                                <a:rPr lang="sv-SE" b="0" i="1" smtClean="0">
                                  <a:latin typeface="Cambria Math"/>
                                </a:rPr>
                                <m:t> )</m:t>
                              </m:r>
                            </m:e>
                            <m:sup>
                              <m:r>
                                <a:rPr lang="sv-SE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sv-SE" dirty="0"/>
              </a:p>
              <a:p>
                <a:pPr algn="just"/>
                <a:r>
                  <a:rPr lang="sv-SE" dirty="0" smtClean="0"/>
                  <a:t>               </a:t>
                </a:r>
              </a:p>
              <a:p>
                <a:pPr algn="just"/>
                <a:r>
                  <a:rPr lang="sv-SE" dirty="0" smtClean="0"/>
                  <a:t>I </a:t>
                </a:r>
                <a:r>
                  <a:rPr lang="sv-SE" dirty="0"/>
                  <a:t>plot the 24 data points in the following figure. One can compare the </a:t>
                </a:r>
                <a:r>
                  <a:rPr lang="sv-SE" dirty="0" smtClean="0"/>
                  <a:t>red points </a:t>
                </a:r>
                <a:r>
                  <a:rPr lang="sv-SE" dirty="0"/>
                  <a:t>(raw </a:t>
                </a:r>
                <a:r>
                  <a:rPr lang="sv-SE" dirty="0" smtClean="0"/>
                  <a:t>data) and the yellow points (fit data). In </a:t>
                </a:r>
                <a:r>
                  <a:rPr lang="sv-SE" dirty="0"/>
                  <a:t>this case, </a:t>
                </a:r>
                <a:r>
                  <a:rPr lang="sv-SE" dirty="0" smtClean="0"/>
                  <a:t>two curves are perfectly overlapped and it shows that the residue is close to 0. </a:t>
                </a:r>
              </a:p>
              <a:p>
                <a:pPr algn="just"/>
                <a:r>
                  <a:rPr lang="sv-SE" dirty="0" smtClean="0"/>
                  <a:t>     </a:t>
                </a:r>
              </a:p>
              <a:p>
                <a:pPr algn="just"/>
                <a:r>
                  <a:rPr lang="en-US" dirty="0"/>
                  <a:t>model = et*</a:t>
                </a:r>
                <a:r>
                  <a:rPr lang="en-US" dirty="0" err="1"/>
                  <a:t>Fet</a:t>
                </a:r>
                <a:r>
                  <a:rPr lang="en-US" dirty="0"/>
                  <a:t> + (1-et)*</a:t>
                </a:r>
                <a:r>
                  <a:rPr lang="en-US" dirty="0" err="1"/>
                  <a:t>Fnoet</a:t>
                </a:r>
                <a:endParaRPr lang="en-US" dirty="0"/>
              </a:p>
              <a:p>
                <a:pPr algn="just"/>
                <a:endParaRPr lang="sv-SE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305730"/>
              </a:xfrm>
              <a:prstGeom prst="rect">
                <a:avLst/>
              </a:prstGeom>
              <a:blipFill rotWithShape="1">
                <a:blip r:embed="rId2"/>
                <a:stretch>
                  <a:fillRect l="-533" t="-708" r="-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3" r="8495"/>
          <a:stretch/>
        </p:blipFill>
        <p:spPr bwMode="auto">
          <a:xfrm>
            <a:off x="609600" y="4267200"/>
            <a:ext cx="80088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495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1" r="8497"/>
          <a:stretch/>
        </p:blipFill>
        <p:spPr bwMode="auto">
          <a:xfrm>
            <a:off x="1304193" y="4282440"/>
            <a:ext cx="6611815" cy="188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3" r="8497"/>
          <a:stretch/>
        </p:blipFill>
        <p:spPr bwMode="auto">
          <a:xfrm>
            <a:off x="1295400" y="2270760"/>
            <a:ext cx="6620608" cy="188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3" r="8495"/>
          <a:stretch/>
        </p:blipFill>
        <p:spPr bwMode="auto">
          <a:xfrm>
            <a:off x="1323054" y="152400"/>
            <a:ext cx="6620608" cy="188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62200" y="6324600"/>
            <a:ext cx="487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smtClean="0"/>
              <a:t>Fitting result is not dependent on the number of input data.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045970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3" t="17338" r="17750" b="13818"/>
          <a:stretch/>
        </p:blipFill>
        <p:spPr bwMode="auto">
          <a:xfrm>
            <a:off x="381000" y="685800"/>
            <a:ext cx="8505825" cy="2609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11668"/>
            <a:ext cx="5142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b="1" dirty="0"/>
              <a:t>Step </a:t>
            </a:r>
            <a:r>
              <a:rPr lang="sv-SE" b="1" dirty="0" smtClean="0"/>
              <a:t>3</a:t>
            </a:r>
            <a:r>
              <a:rPr lang="sv-SE" dirty="0" smtClean="0"/>
              <a:t>: reconstruct 2D portraits of model, Fet, Fnoet 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14400" y="3886200"/>
                <a:ext cx="4112601" cy="22218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/>
                  <a:t>Dipoles oriente at 0 and 60 degree</a:t>
                </a:r>
              </a:p>
              <a:p>
                <a:r>
                  <a:rPr lang="en-US" dirty="0" err="1"/>
                  <a:t>et_matrix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.5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0.5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sv-SE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model </a:t>
                </a:r>
                <a:r>
                  <a:rPr lang="sv-SE" dirty="0" smtClean="0"/>
                  <a:t>= et * Fet + (1 - et) * Fnoet</a:t>
                </a:r>
              </a:p>
              <a:p>
                <a:endParaRPr lang="sv-SE" dirty="0" smtClean="0"/>
              </a:p>
              <a:p>
                <a:r>
                  <a:rPr lang="sv-SE" dirty="0" smtClean="0"/>
                  <a:t>Normalization: </a:t>
                </a:r>
              </a:p>
              <a:p>
                <a:r>
                  <a:rPr lang="sv-SE" dirty="0" smtClean="0"/>
                  <a:t>sum(model) = sum (Fet) = sum (Fnoet) = 1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886200"/>
                <a:ext cx="4112601" cy="2221827"/>
              </a:xfrm>
              <a:prstGeom prst="rect">
                <a:avLst/>
              </a:prstGeom>
              <a:blipFill rotWithShape="1">
                <a:blip r:embed="rId3"/>
                <a:stretch>
                  <a:fillRect l="-1185" t="-1374" r="-148" b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133006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914400"/>
            <a:ext cx="3917766" cy="292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515488" y="2286000"/>
                <a:ext cx="2028312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et_matrix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v-SE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488" y="2286000"/>
                <a:ext cx="2028312" cy="554254"/>
              </a:xfrm>
              <a:prstGeom prst="rect">
                <a:avLst/>
              </a:prstGeom>
              <a:blipFill rotWithShape="1">
                <a:blip r:embed="rId3"/>
                <a:stretch>
                  <a:fillRect l="-2703"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914400" y="4343400"/>
            <a:ext cx="7391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rgbClr val="FF0000"/>
                </a:solidFill>
              </a:rPr>
              <a:t>SFA + 3 model does not work for that two dipoles exchange energy.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smtClean="0"/>
              <a:t>The larger the angle between the two dipoles (maximum at 90 degree), the higher the residues, as shown in the above figure.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smtClean="0"/>
              <a:t>There are details of the 2D portrait and fitting results in next slide.</a:t>
            </a:r>
            <a:endParaRPr lang="sv-SE" dirty="0"/>
          </a:p>
        </p:txBody>
      </p:sp>
      <p:sp>
        <p:nvSpPr>
          <p:cNvPr id="24" name="TextBox 23"/>
          <p:cNvSpPr txBox="1"/>
          <p:nvPr/>
        </p:nvSpPr>
        <p:spPr>
          <a:xfrm>
            <a:off x="0" y="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Case 1 </a:t>
            </a:r>
            <a:endParaRPr 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5181600" y="1665208"/>
            <a:ext cx="337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What does it mean in the reality?</a:t>
            </a:r>
            <a:endParaRPr lang="en-US" dirty="0"/>
          </a:p>
        </p:txBody>
      </p:sp>
      <p:cxnSp>
        <p:nvCxnSpPr>
          <p:cNvPr id="4" name="直接箭头连接符 3"/>
          <p:cNvCxnSpPr/>
          <p:nvPr/>
        </p:nvCxnSpPr>
        <p:spPr>
          <a:xfrm flipH="1">
            <a:off x="7162800" y="2034540"/>
            <a:ext cx="76200" cy="2514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4"/>
          <p:cNvCxnSpPr/>
          <p:nvPr/>
        </p:nvCxnSpPr>
        <p:spPr>
          <a:xfrm flipV="1">
            <a:off x="6248400" y="293132"/>
            <a:ext cx="0" cy="83820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9"/>
          <p:cNvCxnSpPr/>
          <p:nvPr/>
        </p:nvCxnSpPr>
        <p:spPr>
          <a:xfrm rot="16200000" flipV="1">
            <a:off x="5829300" y="712232"/>
            <a:ext cx="0" cy="8382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10"/>
          <p:cNvCxnSpPr/>
          <p:nvPr/>
        </p:nvCxnSpPr>
        <p:spPr>
          <a:xfrm rot="16200000" flipV="1">
            <a:off x="7658100" y="-49768"/>
            <a:ext cx="0" cy="83820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1"/>
          <p:cNvCxnSpPr/>
          <p:nvPr/>
        </p:nvCxnSpPr>
        <p:spPr>
          <a:xfrm rot="10800000" flipV="1">
            <a:off x="8047978" y="357866"/>
            <a:ext cx="0" cy="8382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21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5153025"/>
            <a:ext cx="413471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352800"/>
            <a:ext cx="413471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28775"/>
            <a:ext cx="413471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288" y="5153025"/>
            <a:ext cx="413471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288" y="3400425"/>
            <a:ext cx="413471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288" y="1647825"/>
            <a:ext cx="413471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288" y="-104775"/>
            <a:ext cx="413471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-104775"/>
            <a:ext cx="413471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" y="9525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smtClean="0"/>
              <a:t>Orientation of two dipoles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647700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0, 0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81000" y="239077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0, 30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81000" y="41529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0, 60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1000" y="593407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0, 90</a:t>
            </a:r>
            <a:endParaRPr lang="en-US" dirty="0"/>
          </a:p>
        </p:txBody>
      </p:sp>
      <p:sp>
        <p:nvSpPr>
          <p:cNvPr id="2" name="笑脸 1"/>
          <p:cNvSpPr/>
          <p:nvPr/>
        </p:nvSpPr>
        <p:spPr>
          <a:xfrm>
            <a:off x="551764" y="5534025"/>
            <a:ext cx="358547" cy="381000"/>
          </a:xfrm>
          <a:prstGeom prst="smileyFace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34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0" y="0"/>
                <a:ext cx="9144000" cy="6069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v-SE" dirty="0" smtClean="0"/>
                  <a:t>Case </a:t>
                </a:r>
                <a:r>
                  <a:rPr lang="sv-SE" dirty="0"/>
                  <a:t>2</a:t>
                </a:r>
                <a:r>
                  <a:rPr lang="sv-SE" dirty="0" smtClean="0"/>
                  <a:t>: </a:t>
                </a:r>
              </a:p>
              <a:p>
                <a:r>
                  <a:rPr lang="sv-SE" dirty="0" smtClean="0"/>
                  <a:t>1000 dipoles random oriented and being excited. </a:t>
                </a:r>
              </a:p>
              <a:p>
                <a:r>
                  <a:rPr lang="sv-SE" dirty="0" smtClean="0"/>
                  <a:t>The dimension of the steady state ET matrix is 1000*1000.</a:t>
                </a:r>
              </a:p>
              <a:p>
                <a:endParaRPr lang="sv-SE" dirty="0" smtClean="0"/>
              </a:p>
              <a:p>
                <a:r>
                  <a:rPr lang="sv-SE" dirty="0" smtClean="0"/>
                  <a:t>SFA+3 model works properly in the cases of</a:t>
                </a:r>
                <a14:m>
                  <m:oMath xmlns:m="http://schemas.openxmlformats.org/officeDocument/2006/math">
                    <m:r>
                      <a:rPr lang="sv-SE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sv-SE" dirty="0" smtClean="0"/>
                  <a:t>one emitter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v-S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v-SE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v-SE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sv-SE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sv-SE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sv-SE" i="1" smtClean="0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sv-SE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sv-SE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sv-SE" dirty="0" smtClean="0"/>
                  <a:t>, two emitters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v-S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v-SE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v-SE" b="0" i="1" smtClean="0">
                                  <a:latin typeface="Cambria Math"/>
                                </a:rPr>
                                <m:t>0</m:t>
                              </m:r>
                              <m:r>
                                <a:rPr lang="sv-SE" b="0" i="1" smtClean="0">
                                  <a:latin typeface="Cambria Math"/>
                                </a:rPr>
                                <m:t>.4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  <m:r>
                                <m:rPr>
                                  <m:brk m:alnAt="7"/>
                                </m:rPr>
                                <a:rPr lang="sv-SE" b="0" i="1" smtClean="0">
                                  <a:latin typeface="Cambria Math"/>
                                </a:rPr>
                                <m:t>0</m:t>
                              </m:r>
                              <m:r>
                                <a:rPr lang="sv-SE" b="0" i="1" smtClean="0">
                                  <a:latin typeface="Cambria Math"/>
                                </a:rPr>
                                <m:t>.6</m:t>
                              </m:r>
                            </m:e>
                            <m:e>
                              <m:r>
                                <a:rPr lang="sv-SE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  <m:r>
                                <a:rPr lang="sv-SE" b="0" i="1" smtClean="0">
                                  <a:latin typeface="Cambria Math"/>
                                </a:rPr>
                                <m:t>     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sv-SE" i="1" smtClean="0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sv-SE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0.4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  <m:r>
                                <a:rPr lang="sv-SE" b="0" i="1" smtClean="0">
                                  <a:latin typeface="Cambria Math"/>
                                </a:rPr>
                                <m:t>0.6</m:t>
                              </m:r>
                            </m:e>
                            <m:e>
                              <m:r>
                                <a:rPr lang="sv-SE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sv-SE" dirty="0" smtClean="0"/>
                  <a:t>, three emitters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.4⋯0.</m:t>
                              </m:r>
                              <m:r>
                                <a:rPr lang="sv-SE" b="0" i="1" smtClean="0">
                                  <a:latin typeface="Cambria Math"/>
                                </a:rPr>
                                <m:t>3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  <m:r>
                                <a:rPr lang="sv-SE" b="0" i="1" smtClean="0">
                                  <a:latin typeface="Cambria Math"/>
                                </a:rPr>
                                <m:t>0.3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  <m:r>
                                <a:rPr lang="sv-SE" b="0" i="1" smtClean="0">
                                  <a:latin typeface="Cambria Math"/>
                                </a:rPr>
                                <m:t>     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  <m:r>
                                <a:rPr lang="sv-SE" b="0" i="1" smtClean="0">
                                  <a:latin typeface="Cambria Math"/>
                                </a:rPr>
                                <m:t>     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0.4⋯0.</m:t>
                              </m:r>
                              <m:r>
                                <a:rPr lang="sv-SE" b="0" i="1" smtClean="0">
                                  <a:latin typeface="Cambria Math"/>
                                </a:rPr>
                                <m:t>3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  <m:r>
                                <a:rPr lang="sv-SE" b="0" i="1" smtClean="0">
                                  <a:latin typeface="Cambria Math"/>
                                </a:rPr>
                                <m:t>0.3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sv-SE" dirty="0"/>
                  <a:t>, no ET process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v-SE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sv-SE" dirty="0" smtClean="0"/>
              </a:p>
              <a:p>
                <a:endParaRPr lang="sv-SE" dirty="0" smtClean="0"/>
              </a:p>
              <a:p>
                <a:endParaRPr lang="sv-SE" dirty="0" smtClean="0"/>
              </a:p>
              <a:p>
                <a:endParaRPr lang="sv-SE" dirty="0" smtClean="0"/>
              </a:p>
              <a:p>
                <a:endParaRPr lang="sv-SE" dirty="0" smtClean="0"/>
              </a:p>
              <a:p>
                <a:r>
                  <a:rPr lang="sv-SE" dirty="0" smtClean="0"/>
                  <a:t>SFA+3 does not work properly for two cases:</a:t>
                </a:r>
              </a:p>
              <a:p>
                <a:pPr marL="342900" indent="-342900">
                  <a:buAutoNum type="arabicPeriod"/>
                </a:pPr>
                <a:r>
                  <a:rPr lang="sv-SE" dirty="0" smtClean="0"/>
                  <a:t>et_matrix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v-S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v-SE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v-SE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sv-SE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sv-SE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sv-SE" i="1" smtClean="0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sv-SE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sv-SE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 smtClean="0"/>
              </a:p>
              <a:p>
                <a:pPr marL="342900" indent="-342900">
                  <a:buAutoNum type="arabicPeriod"/>
                </a:pPr>
                <a:r>
                  <a:rPr lang="en-US" dirty="0" err="1" smtClean="0"/>
                  <a:t>et_matrix</a:t>
                </a:r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0.001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0.001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0.001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0.001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 smtClean="0"/>
              </a:p>
              <a:p>
                <a:endParaRPr lang="sv-SE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069610"/>
              </a:xfrm>
              <a:prstGeom prst="rect">
                <a:avLst/>
              </a:prstGeom>
              <a:blipFill rotWithShape="0">
                <a:blip r:embed="rId2"/>
                <a:stretch>
                  <a:fillRect l="-533" t="-5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407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/>
          <p:cNvCxnSpPr/>
          <p:nvPr/>
        </p:nvCxnSpPr>
        <p:spPr>
          <a:xfrm>
            <a:off x="1508737" y="4161843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207051" y="422530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985424" y="422530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1508737" y="3797262"/>
            <a:ext cx="0" cy="36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6214" y="550526"/>
                <a:ext cx="8235011" cy="6585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Cambria Math" panose="02040503050406030204" pitchFamily="18" charset="0"/>
                  </a:rPr>
                  <a:t>Schematic diagram of the emitter and single funnel.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ntensity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each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emitter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180,1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𝑑𝑖𝑝𝑜𝑙𝑒𝑠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4" y="550526"/>
                <a:ext cx="8235011" cy="658514"/>
              </a:xfrm>
              <a:prstGeom prst="rect">
                <a:avLst/>
              </a:prstGeom>
              <a:blipFill rotWithShape="0">
                <a:blip r:embed="rId2"/>
                <a:stretch>
                  <a:fillRect l="-666" t="-5556" b="-6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连接符 7"/>
          <p:cNvCxnSpPr/>
          <p:nvPr/>
        </p:nvCxnSpPr>
        <p:spPr>
          <a:xfrm flipV="1">
            <a:off x="1515111" y="3797262"/>
            <a:ext cx="0" cy="360000"/>
          </a:xfrm>
          <a:prstGeom prst="line">
            <a:avLst/>
          </a:prstGeom>
          <a:ln w="25400">
            <a:solidFill>
              <a:srgbClr val="FF000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348948" y="554986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86008" y="4619787"/>
            <a:ext cx="133581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</a:t>
            </a:r>
          </a:p>
          <a:p>
            <a:r>
              <a:rPr lang="en-US" dirty="0" smtClean="0"/>
              <a:t>Intensity = 1</a:t>
            </a:r>
          </a:p>
          <a:p>
            <a:r>
              <a:rPr lang="en-US" dirty="0" smtClean="0"/>
              <a:t>M = 1</a:t>
            </a:r>
          </a:p>
          <a:p>
            <a:r>
              <a:rPr lang="en-US" dirty="0" smtClean="0"/>
              <a:t>Phase = </a:t>
            </a:r>
            <a:r>
              <a:rPr lang="en-US" dirty="0"/>
              <a:t>0</a:t>
            </a:r>
            <a:r>
              <a:rPr lang="en-US" altLang="zh-CN" dirty="0"/>
              <a:t>°</a:t>
            </a:r>
            <a:endParaRPr lang="en-US" dirty="0"/>
          </a:p>
          <a:p>
            <a:endParaRPr 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70768" y="2876681"/>
            <a:ext cx="16355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funnel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Intensity (</a:t>
            </a:r>
            <a:r>
              <a:rPr lang="el-GR" dirty="0" smtClean="0">
                <a:solidFill>
                  <a:srgbClr val="FF0000"/>
                </a:solidFill>
              </a:rPr>
              <a:t>ε</a:t>
            </a:r>
            <a:r>
              <a:rPr lang="en-US" dirty="0" smtClean="0">
                <a:solidFill>
                  <a:srgbClr val="FF0000"/>
                </a:solidFill>
              </a:rPr>
              <a:t>) = </a:t>
            </a:r>
            <a:r>
              <a:rPr lang="en-US" dirty="0">
                <a:solidFill>
                  <a:srgbClr val="FF0000"/>
                </a:solidFill>
              </a:rPr>
              <a:t>1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M = 0.99999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Phase = </a:t>
            </a:r>
            <a:r>
              <a:rPr lang="en-US" dirty="0">
                <a:solidFill>
                  <a:srgbClr val="FF0000"/>
                </a:solidFill>
              </a:rPr>
              <a:t>0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99283" y="1219200"/>
            <a:ext cx="2414122" cy="1280553"/>
            <a:chOff x="599283" y="1585967"/>
            <a:chExt cx="2414122" cy="12805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/>
                <p:cNvSpPr/>
                <p:nvPr/>
              </p:nvSpPr>
              <p:spPr>
                <a:xfrm>
                  <a:off x="599283" y="2041614"/>
                  <a:ext cx="2414122" cy="8249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sv-SE" dirty="0" smtClean="0"/>
                    <a:t>et_matrix </a:t>
                  </a:r>
                  <a:r>
                    <a:rPr lang="sv-SE" dirty="0"/>
                    <a:t>=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sv-SE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sv-SE" i="1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sv-SE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283" y="2041614"/>
                  <a:ext cx="2414122" cy="82490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02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接箭头连接符 13"/>
            <p:cNvCxnSpPr/>
            <p:nvPr/>
          </p:nvCxnSpPr>
          <p:spPr>
            <a:xfrm>
              <a:off x="1773600" y="1965459"/>
              <a:ext cx="36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1812030" y="1585967"/>
              <a:ext cx="532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</a:t>
              </a:r>
              <a:r>
                <a:rPr lang="en-US" altLang="zh-CN" dirty="0" smtClean="0"/>
                <a:t>°</a:t>
              </a:r>
              <a:endParaRPr lang="en-US" dirty="0"/>
            </a:p>
          </p:txBody>
        </p:sp>
      </p:grpSp>
      <p:sp>
        <p:nvSpPr>
          <p:cNvPr id="16" name="Rectangle 3"/>
          <p:cNvSpPr/>
          <p:nvPr/>
        </p:nvSpPr>
        <p:spPr>
          <a:xfrm>
            <a:off x="0" y="0"/>
            <a:ext cx="1323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One emitter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2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7" y="2784600"/>
            <a:ext cx="8698477" cy="2016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7" y="685800"/>
            <a:ext cx="8698477" cy="2016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" y="4842000"/>
            <a:ext cx="8832989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</a:t>
                </a:r>
                <a:r>
                  <a:rPr lang="sv-SE" dirty="0"/>
                  <a:t>1</a:t>
                </a:r>
                <a:endParaRPr lang="sv-SE" dirty="0" smtClean="0"/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±5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blipFill rotWithShape="0">
                <a:blip r:embed="rId5"/>
                <a:stretch>
                  <a:fillRect l="-3659" t="-3974" r="-2439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612916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323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One emitter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3" y="4206240"/>
            <a:ext cx="7995257" cy="265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4600"/>
            <a:ext cx="8592603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30" y="457200"/>
            <a:ext cx="551397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5477522" y="1143000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>
            <a:off x="5477522" y="1143000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3600000">
            <a:off x="5467910" y="1124510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800000">
            <a:off x="5487134" y="1134856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-1800000">
            <a:off x="5492469" y="1134122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-3600000">
            <a:off x="5477522" y="1140191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306322" y="1160756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Arrow 19"/>
          <p:cNvSpPr/>
          <p:nvPr/>
        </p:nvSpPr>
        <p:spPr>
          <a:xfrm>
            <a:off x="6620522" y="1008356"/>
            <a:ext cx="533400" cy="2286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163046" y="981722"/>
            <a:ext cx="1007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0</a:t>
            </a:r>
            <a:r>
              <a:rPr lang="sv-SE" dirty="0" smtClean="0"/>
              <a:t>°, 100%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629400" y="694678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ET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257800" y="1544546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1000 dipoles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0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箭头连接符 11"/>
          <p:cNvCxnSpPr/>
          <p:nvPr/>
        </p:nvCxnSpPr>
        <p:spPr>
          <a:xfrm>
            <a:off x="1508737" y="5253049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207051" y="5316515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985424" y="5316515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1523733" y="5113240"/>
            <a:ext cx="0" cy="144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2286000" y="4897240"/>
            <a:ext cx="0" cy="36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348948" y="6641068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983170" y="5657671"/>
                <a:ext cx="99803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emitter1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= 0.4</a:t>
                </a: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M = 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= 0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°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70" y="5657671"/>
                <a:ext cx="998030" cy="1200329"/>
              </a:xfrm>
              <a:prstGeom prst="rect">
                <a:avLst/>
              </a:prstGeom>
              <a:blipFill rotWithShape="0">
                <a:blip r:embed="rId2"/>
                <a:stretch>
                  <a:fillRect l="-4878" t="-2538" r="-5488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1787331" y="3751163"/>
                <a:ext cx="1870270" cy="1224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funnel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(</a:t>
                </a:r>
                <a:r>
                  <a:rPr lang="el-GR" dirty="0">
                    <a:solidFill>
                      <a:srgbClr val="FF0000"/>
                    </a:solidFill>
                  </a:rPr>
                  <a:t>ε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) = 0.999394</a:t>
                </a: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M = 0.82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= 22.14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°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331" y="3751163"/>
                <a:ext cx="1870270" cy="1224759"/>
              </a:xfrm>
              <a:prstGeom prst="rect">
                <a:avLst/>
              </a:prstGeom>
              <a:blipFill rotWithShape="0">
                <a:blip r:embed="rId3"/>
                <a:stretch>
                  <a:fillRect l="-2606" t="-2488" b="-5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连接符 19"/>
          <p:cNvCxnSpPr/>
          <p:nvPr/>
        </p:nvCxnSpPr>
        <p:spPr>
          <a:xfrm flipV="1">
            <a:off x="2769705" y="5041240"/>
            <a:ext cx="0" cy="21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590800" y="5311897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36</a:t>
            </a:r>
            <a:r>
              <a:rPr lang="en-US" altLang="zh-CN" dirty="0" smtClean="0"/>
              <a:t>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2447453" y="5656906"/>
                <a:ext cx="105028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emitter2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dirty="0" smtClean="0"/>
                  <a:t> = 0.6</a:t>
                </a:r>
              </a:p>
              <a:p>
                <a:r>
                  <a:rPr lang="en-US" dirty="0" smtClean="0"/>
                  <a:t>M = 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/>
                  <a:t> = 36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°</a:t>
                </a:r>
                <a:endParaRPr lang="en-US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453" y="5656906"/>
                <a:ext cx="1050288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4624" t="-3046" r="-4624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4592436" y="3504154"/>
            <a:ext cx="4377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funnel is the linear superposition of all individual emitters.</a:t>
            </a:r>
          </a:p>
        </p:txBody>
      </p:sp>
      <p:sp>
        <p:nvSpPr>
          <p:cNvPr id="24" name="Rectangle 3"/>
          <p:cNvSpPr/>
          <p:nvPr/>
        </p:nvSpPr>
        <p:spPr>
          <a:xfrm>
            <a:off x="0" y="0"/>
            <a:ext cx="1407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Two emitters</a:t>
            </a:r>
            <a:endParaRPr lang="en-US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8003" y="0"/>
            <a:ext cx="4725997" cy="266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5103803" y="2776552"/>
                <a:ext cx="3270062" cy="5762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+1]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𝑓𝑢𝑛𝑛𝑒𝑙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𝑒𝑚𝑖𝑡𝑡𝑒𝑟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𝑒𝑚𝑖𝑡𝑡𝑒𝑟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803" y="2776552"/>
                <a:ext cx="3270062" cy="576248"/>
              </a:xfrm>
              <a:prstGeom prst="rect">
                <a:avLst/>
              </a:prstGeom>
              <a:blipFill rotWithShape="0">
                <a:blip r:embed="rId6"/>
                <a:stretch>
                  <a:fillRect l="-1117" t="-2105" r="-2235" b="-1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76200" y="929818"/>
                <a:ext cx="3665728" cy="18151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 err="1"/>
                  <a:t>e</a:t>
                </a:r>
                <a:r>
                  <a:rPr lang="en-US" dirty="0" err="1" smtClean="0"/>
                  <a:t>t_matrix</a:t>
                </a:r>
                <a:r>
                  <a:rPr lang="en-US" dirty="0" smtClean="0"/>
                  <a:t>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0.4  ⋯  0.6  ⋯  0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0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0.4  ⋯  0.6  ⋯  0 ⋯  0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0.4  ⋯  0.6  ⋯  0 ⋯  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0.4  ⋯  0.6  ⋯  0 ⋯  0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0.4  ⋯  0.6  ⋯  0 ⋯  0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0.4  ⋯  0.6  ⋯  0 ⋯  0</m:t>
                            </m:r>
                          </m:e>
                        </m:eqAr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929818"/>
                <a:ext cx="3665728" cy="1815177"/>
              </a:xfrm>
              <a:prstGeom prst="rect">
                <a:avLst/>
              </a:prstGeom>
              <a:blipFill rotWithShape="0">
                <a:blip r:embed="rId7"/>
                <a:stretch>
                  <a:fillRect l="-3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左大括号 26"/>
          <p:cNvSpPr/>
          <p:nvPr/>
        </p:nvSpPr>
        <p:spPr>
          <a:xfrm flipH="1">
            <a:off x="3639218" y="977565"/>
            <a:ext cx="170126" cy="174408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文本框 27"/>
          <p:cNvSpPr txBox="1"/>
          <p:nvPr/>
        </p:nvSpPr>
        <p:spPr>
          <a:xfrm>
            <a:off x="3851841" y="165184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1000</a:t>
            </a:r>
            <a:endParaRPr lang="en-US" dirty="0"/>
          </a:p>
        </p:txBody>
      </p:sp>
      <p:sp>
        <p:nvSpPr>
          <p:cNvPr id="29" name="左大括号 28"/>
          <p:cNvSpPr/>
          <p:nvPr/>
        </p:nvSpPr>
        <p:spPr>
          <a:xfrm rot="16200000">
            <a:off x="2257242" y="1714840"/>
            <a:ext cx="152226" cy="236169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文本框 29"/>
          <p:cNvSpPr txBox="1"/>
          <p:nvPr/>
        </p:nvSpPr>
        <p:spPr>
          <a:xfrm>
            <a:off x="1979123" y="291026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1000</a:t>
            </a:r>
            <a:endParaRPr lang="en-US" dirty="0"/>
          </a:p>
        </p:txBody>
      </p:sp>
      <p:cxnSp>
        <p:nvCxnSpPr>
          <p:cNvPr id="31" name="直接箭头连接符 30"/>
          <p:cNvCxnSpPr/>
          <p:nvPr/>
        </p:nvCxnSpPr>
        <p:spPr>
          <a:xfrm>
            <a:off x="1113903" y="812608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1152333" y="433116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cxnSp>
        <p:nvCxnSpPr>
          <p:cNvPr id="33" name="直接箭头连接符 32"/>
          <p:cNvCxnSpPr/>
          <p:nvPr/>
        </p:nvCxnSpPr>
        <p:spPr>
          <a:xfrm rot="19440000">
            <a:off x="1961781" y="808598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1946541" y="429106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36</a:t>
            </a:r>
            <a:r>
              <a:rPr lang="en-US" altLang="zh-CN" dirty="0" smtClean="0"/>
              <a:t>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42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407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Two emitters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30" y="457200"/>
            <a:ext cx="551397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4" y="4206240"/>
            <a:ext cx="7995256" cy="265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4600"/>
            <a:ext cx="8592603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5477522" y="1128946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>
            <a:off x="5477522" y="1120068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3600000">
            <a:off x="5467910" y="1101578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800000">
            <a:off x="5487134" y="1111924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-1800000">
            <a:off x="5492469" y="1111190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-3600000">
            <a:off x="5477522" y="1117259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306322" y="1137824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154168" y="961580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0</a:t>
            </a:r>
            <a:r>
              <a:rPr lang="sv-SE" dirty="0" smtClean="0"/>
              <a:t>°, 40%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rot="-2160000">
            <a:off x="7304083" y="1133569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059444" y="609600"/>
            <a:ext cx="1007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36°, 60%</a:t>
            </a:r>
            <a:endParaRPr lang="en-US" dirty="0"/>
          </a:p>
        </p:txBody>
      </p:sp>
      <p:sp>
        <p:nvSpPr>
          <p:cNvPr id="22" name="Right Arrow 21"/>
          <p:cNvSpPr/>
          <p:nvPr/>
        </p:nvSpPr>
        <p:spPr>
          <a:xfrm>
            <a:off x="6620522" y="994302"/>
            <a:ext cx="533400" cy="2286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629400" y="692292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ET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257800" y="1530492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1000 dipoles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75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r="8063"/>
          <a:stretch/>
        </p:blipFill>
        <p:spPr>
          <a:xfrm>
            <a:off x="4721369" y="219437"/>
            <a:ext cx="4344951" cy="2664000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>
            <a:off x="1661137" y="5100649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359451" y="5164115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8137824" y="5164115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1666194" y="4936329"/>
            <a:ext cx="0" cy="144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2777137" y="4734246"/>
            <a:ext cx="0" cy="36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501348" y="6488668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1059370" y="5596777"/>
                <a:ext cx="99803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emitter1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dirty="0" smtClean="0"/>
                  <a:t> = 0.4</a:t>
                </a:r>
              </a:p>
              <a:p>
                <a:r>
                  <a:rPr lang="en-US" dirty="0" smtClean="0"/>
                  <a:t>M = 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/>
                  <a:t> = 0</a:t>
                </a:r>
                <a:r>
                  <a:rPr lang="en-US" altLang="zh-CN" dirty="0"/>
                  <a:t> °</a:t>
                </a:r>
                <a:endParaRPr lang="en-US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370" y="5596777"/>
                <a:ext cx="998030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5488" t="-2538" r="-4878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1078486" y="3637954"/>
                <a:ext cx="348826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funnel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(</a:t>
                </a:r>
                <a:r>
                  <a:rPr lang="el-GR" dirty="0">
                    <a:solidFill>
                      <a:srgbClr val="FF0000"/>
                    </a:solidFill>
                  </a:rPr>
                  <a:t>ε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) = 0.9999</a:t>
                </a: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M = 0.52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= 30.78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°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86" y="3637954"/>
                <a:ext cx="3488263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1573" t="-3046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连接符 19"/>
          <p:cNvCxnSpPr/>
          <p:nvPr/>
        </p:nvCxnSpPr>
        <p:spPr>
          <a:xfrm flipV="1">
            <a:off x="2957137" y="4972329"/>
            <a:ext cx="0" cy="108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703263" y="5159497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36</a:t>
            </a:r>
            <a:r>
              <a:rPr lang="en-US" altLang="zh-CN" dirty="0" smtClean="0"/>
              <a:t>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2531112" y="5596777"/>
                <a:ext cx="105028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emitter2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dirty="0" smtClean="0"/>
                  <a:t> = 0.3</a:t>
                </a:r>
              </a:p>
              <a:p>
                <a:r>
                  <a:rPr lang="en-US" dirty="0" smtClean="0"/>
                  <a:t>M = 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/>
                  <a:t> = 36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°</a:t>
                </a:r>
                <a:endParaRPr lang="en-US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112" y="5596777"/>
                <a:ext cx="1050288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4624" t="-2538" r="-4624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5"/>
          <p:cNvCxnSpPr/>
          <p:nvPr/>
        </p:nvCxnSpPr>
        <p:spPr>
          <a:xfrm>
            <a:off x="1037047" y="907352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075477" y="444010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cxnSp>
        <p:nvCxnSpPr>
          <p:cNvPr id="8" name="直接箭头连接符 7"/>
          <p:cNvCxnSpPr/>
          <p:nvPr/>
        </p:nvCxnSpPr>
        <p:spPr>
          <a:xfrm rot="19440000">
            <a:off x="1883652" y="909532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868412" y="4502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36</a:t>
            </a:r>
            <a:r>
              <a:rPr lang="en-US" altLang="zh-CN" dirty="0" smtClean="0"/>
              <a:t>°</a:t>
            </a:r>
            <a:endParaRPr lang="en-US" dirty="0"/>
          </a:p>
        </p:txBody>
      </p:sp>
      <p:cxnSp>
        <p:nvCxnSpPr>
          <p:cNvPr id="21" name="直接箭头连接符 20"/>
          <p:cNvCxnSpPr/>
          <p:nvPr/>
        </p:nvCxnSpPr>
        <p:spPr>
          <a:xfrm rot="17280000">
            <a:off x="2639893" y="903303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2689887" y="44397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72°</a:t>
            </a:r>
            <a:endParaRPr lang="en-US" dirty="0"/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4253137" y="4972329"/>
            <a:ext cx="0" cy="108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4074863" y="5159497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72</a:t>
            </a:r>
            <a:r>
              <a:rPr lang="en-US" altLang="zh-CN" dirty="0" smtClean="0"/>
              <a:t>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3978912" y="5596777"/>
                <a:ext cx="105028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emitter3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dirty="0" smtClean="0"/>
                  <a:t> = 0.3</a:t>
                </a:r>
              </a:p>
              <a:p>
                <a:r>
                  <a:rPr lang="en-US" dirty="0" smtClean="0"/>
                  <a:t>M = 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/>
                  <a:t> = 72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°</a:t>
                </a:r>
                <a:endParaRPr lang="en-US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912" y="5596777"/>
                <a:ext cx="1050288" cy="1200329"/>
              </a:xfrm>
              <a:prstGeom prst="rect">
                <a:avLst/>
              </a:prstGeom>
              <a:blipFill rotWithShape="0">
                <a:blip r:embed="rId6"/>
                <a:stretch>
                  <a:fillRect l="-5233" t="-2538" r="-4651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3"/>
          <p:cNvSpPr/>
          <p:nvPr/>
        </p:nvSpPr>
        <p:spPr>
          <a:xfrm>
            <a:off x="0" y="0"/>
            <a:ext cx="1561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Three emitters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-105971" y="1114395"/>
                <a:ext cx="5821416" cy="2085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 smtClean="0"/>
                  <a:t>e</a:t>
                </a:r>
                <a:r>
                  <a:rPr lang="en-US" dirty="0" err="1" smtClean="0"/>
                  <a:t>t_matrix</a:t>
                </a:r>
                <a:r>
                  <a:rPr lang="en-US" dirty="0" smtClean="0"/>
                  <a:t>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0.4  ⋯  0.3  ⋯  0.3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0  ⋯  0  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0.4  ⋯  0.3  ⋯  0.3 ⋯  0  ⋯  0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0.4  ⋯  0.3  ⋯  0.3 ⋯  0  ⋯  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0.4  ⋯  0.3  ⋯  0.3 ⋯  0  ⋯  0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0.4  ⋯  0.3  ⋯  0.3 ⋯  0  ⋯  0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0.4  ⋯  0.3  ⋯  0.3 ⋯  0  ⋯  0</m:t>
                            </m:r>
                          </m:e>
                        </m:eqAr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5971" y="1114395"/>
                <a:ext cx="5821416" cy="2085827"/>
              </a:xfrm>
              <a:prstGeom prst="rect">
                <a:avLst/>
              </a:prstGeom>
              <a:blipFill rotWithShape="0">
                <a:blip r:embed="rId7"/>
                <a:stretch>
                  <a:fillRect l="-2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左大括号 29"/>
          <p:cNvSpPr/>
          <p:nvPr/>
        </p:nvSpPr>
        <p:spPr>
          <a:xfrm flipH="1">
            <a:off x="4414349" y="1190888"/>
            <a:ext cx="157651" cy="203796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文本框 30"/>
          <p:cNvSpPr txBox="1"/>
          <p:nvPr/>
        </p:nvSpPr>
        <p:spPr>
          <a:xfrm>
            <a:off x="4554648" y="202520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1000</a:t>
            </a:r>
            <a:endParaRPr lang="en-US" dirty="0"/>
          </a:p>
        </p:txBody>
      </p:sp>
      <p:sp>
        <p:nvSpPr>
          <p:cNvPr id="32" name="左大括号 31"/>
          <p:cNvSpPr/>
          <p:nvPr/>
        </p:nvSpPr>
        <p:spPr>
          <a:xfrm rot="16200000">
            <a:off x="2581911" y="1648980"/>
            <a:ext cx="105419" cy="326515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文本框 32"/>
          <p:cNvSpPr txBox="1"/>
          <p:nvPr/>
        </p:nvSpPr>
        <p:spPr>
          <a:xfrm>
            <a:off x="2341342" y="332452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4954009" y="2925148"/>
                <a:ext cx="4201471" cy="853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+1]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𝑓𝑢𝑛𝑛𝑒𝑙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𝑒𝑚𝑖𝑡𝑡𝑒𝑟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𝑒𝑚𝑖𝑡𝑡𝑒𝑟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𝑒𝑚𝑖𝑡𝑡𝑒𝑟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009" y="2925148"/>
                <a:ext cx="4201471" cy="853247"/>
              </a:xfrm>
              <a:prstGeom prst="rect">
                <a:avLst/>
              </a:prstGeom>
              <a:blipFill rotWithShape="0">
                <a:blip r:embed="rId8"/>
                <a:stretch>
                  <a:fillRect t="-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275404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206240"/>
            <a:ext cx="7995256" cy="265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1561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Three emitters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30" y="457200"/>
            <a:ext cx="551397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4600"/>
            <a:ext cx="8592603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5477522" y="1134122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>
            <a:off x="5477522" y="1125244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3600000">
            <a:off x="5467910" y="1106754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800000">
            <a:off x="5478081" y="1126153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-1800000">
            <a:off x="5492469" y="1116366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-3600000">
            <a:off x="5477522" y="1122435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306322" y="1143000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154168" y="966756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0</a:t>
            </a:r>
            <a:r>
              <a:rPr lang="sv-SE" dirty="0" smtClean="0"/>
              <a:t>°, 40%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rot="-2160000">
            <a:off x="7304083" y="1138745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696200" y="304800"/>
            <a:ext cx="1007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72°, 30%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6620522" y="999478"/>
            <a:ext cx="533400" cy="2286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629400" y="697468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ET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rot="-4320000">
            <a:off x="7304083" y="1120624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8113348" y="621268"/>
            <a:ext cx="1007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36°, 30%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257800" y="1535668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1000 dipoles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11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33393" y="76200"/>
                <a:ext cx="2361224" cy="16559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sv-SE" dirty="0" smtClean="0"/>
                  <a:t>1000 emitters (no ET)</a:t>
                </a:r>
              </a:p>
              <a:p>
                <a:endParaRPr lang="sv-SE" dirty="0" smtClean="0"/>
              </a:p>
              <a:p>
                <a:endParaRPr lang="sv-SE" dirty="0" smtClean="0"/>
              </a:p>
              <a:p>
                <a:r>
                  <a:rPr lang="sv-SE" dirty="0" smtClean="0"/>
                  <a:t>et_matrix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v-SE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3" y="76200"/>
                <a:ext cx="2361224" cy="1655903"/>
              </a:xfrm>
              <a:prstGeom prst="rect">
                <a:avLst/>
              </a:prstGeom>
              <a:blipFill rotWithShape="0">
                <a:blip r:embed="rId2"/>
                <a:stretch>
                  <a:fillRect l="-2062" t="-2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/>
          <p:cNvCxnSpPr/>
          <p:nvPr/>
        </p:nvCxnSpPr>
        <p:spPr>
          <a:xfrm>
            <a:off x="1508737" y="4161843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207051" y="422530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985424" y="422530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1524000" y="4078356"/>
            <a:ext cx="0" cy="72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038600" y="4409975"/>
            <a:ext cx="2015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emitters</a:t>
            </a:r>
          </a:p>
          <a:p>
            <a:r>
              <a:rPr lang="en-US" dirty="0" smtClean="0"/>
              <a:t>Intensity = 1/1000</a:t>
            </a:r>
          </a:p>
          <a:p>
            <a:r>
              <a:rPr lang="en-US" dirty="0" smtClean="0"/>
              <a:t>M = 1</a:t>
            </a:r>
          </a:p>
          <a:p>
            <a:r>
              <a:rPr lang="en-US" dirty="0" smtClean="0"/>
              <a:t>Phase = 0</a:t>
            </a:r>
            <a:r>
              <a:rPr lang="en-US" altLang="zh-CN" dirty="0" smtClean="0"/>
              <a:t>°- 18</a:t>
            </a:r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081602" y="2660820"/>
            <a:ext cx="2560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funnel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Intensity (</a:t>
            </a:r>
            <a:r>
              <a:rPr lang="el-GR" dirty="0">
                <a:solidFill>
                  <a:srgbClr val="FF0000"/>
                </a:solidFill>
              </a:rPr>
              <a:t>ε</a:t>
            </a:r>
            <a:r>
              <a:rPr lang="en-US" dirty="0" smtClean="0">
                <a:solidFill>
                  <a:srgbClr val="FF0000"/>
                </a:solidFill>
              </a:rPr>
              <a:t>) = 0.00002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M = 0.001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Phase = </a:t>
            </a:r>
            <a:r>
              <a:rPr lang="en-US" dirty="0">
                <a:solidFill>
                  <a:srgbClr val="FF0000"/>
                </a:solidFill>
              </a:rPr>
              <a:t>0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1508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1661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1813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1965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2118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2270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2423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2575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2727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2880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V="1">
            <a:off x="3032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3185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3337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V="1">
            <a:off x="3489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V="1">
            <a:off x="3642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V="1">
            <a:off x="3794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V="1">
            <a:off x="3947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4099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4251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4404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4556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4709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V="1">
            <a:off x="4861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V="1">
            <a:off x="5013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V="1">
            <a:off x="5166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V="1">
            <a:off x="5318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V="1">
            <a:off x="5471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V="1">
            <a:off x="5623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V="1">
            <a:off x="5775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V="1">
            <a:off x="5928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V="1">
            <a:off x="6080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V="1">
            <a:off x="6233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V="1">
            <a:off x="6385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V="1">
            <a:off x="6537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V="1">
            <a:off x="6690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V="1">
            <a:off x="6842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V="1">
            <a:off x="6995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V="1">
            <a:off x="7147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V="1">
            <a:off x="7299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V="1">
            <a:off x="7452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V="1">
            <a:off x="7604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V="1">
            <a:off x="7757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5931650" y="76200"/>
            <a:ext cx="31813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rgbClr val="FF0000"/>
                </a:solidFill>
              </a:rPr>
              <a:t>SFA+3 works.</a:t>
            </a:r>
          </a:p>
          <a:p>
            <a:pPr algn="just"/>
            <a:r>
              <a:rPr lang="en-US" dirty="0" smtClean="0">
                <a:solidFill>
                  <a:srgbClr val="FF0000"/>
                </a:solidFill>
              </a:rPr>
              <a:t>Result shows intensity is close to 0, which means there is no funnel.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89290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0" y="4218940"/>
            <a:ext cx="7995260" cy="265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1498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No ET process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4600"/>
            <a:ext cx="8592600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30" y="457200"/>
            <a:ext cx="551397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5934722" y="1113576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5400000">
            <a:off x="5934722" y="1113576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3600000">
            <a:off x="5925110" y="1095086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800000">
            <a:off x="5944334" y="1105432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-1800000">
            <a:off x="5949669" y="1104698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-3600000">
            <a:off x="5934722" y="1110767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763522" y="1131332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5400000">
            <a:off x="7763522" y="1131332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3600000">
            <a:off x="7753910" y="1112842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1800000">
            <a:off x="7773134" y="1123188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-1800000">
            <a:off x="7778469" y="1122454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-3600000">
            <a:off x="7763522" y="1128523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ight Arrow 11"/>
          <p:cNvSpPr/>
          <p:nvPr/>
        </p:nvSpPr>
        <p:spPr>
          <a:xfrm>
            <a:off x="7077722" y="978932"/>
            <a:ext cx="533400" cy="2286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954429" y="609600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No ET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715000" y="1515122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1000 dipoles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29185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04914" y="451383"/>
                <a:ext cx="3226845" cy="13789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sv-SE" dirty="0" smtClean="0"/>
              </a:p>
              <a:p>
                <a:endParaRPr lang="sv-SE" dirty="0" smtClean="0"/>
              </a:p>
              <a:p>
                <a:r>
                  <a:rPr lang="sv-SE" dirty="0" smtClean="0"/>
                  <a:t>et_matrix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0.001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0.001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0.001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0.001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14" y="451383"/>
                <a:ext cx="3226845" cy="1378904"/>
              </a:xfrm>
              <a:prstGeom prst="rect">
                <a:avLst/>
              </a:prstGeom>
              <a:blipFill rotWithShape="0">
                <a:blip r:embed="rId2"/>
                <a:stretch>
                  <a:fillRect l="-17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/>
          <p:cNvCxnSpPr/>
          <p:nvPr/>
        </p:nvCxnSpPr>
        <p:spPr>
          <a:xfrm>
            <a:off x="1508737" y="4161843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207051" y="422530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985424" y="422530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1904737" y="3981843"/>
            <a:ext cx="0" cy="18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038600" y="4409975"/>
            <a:ext cx="2015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emitters</a:t>
            </a:r>
          </a:p>
          <a:p>
            <a:r>
              <a:rPr lang="en-US" dirty="0" smtClean="0"/>
              <a:t>Intensity = 1/1000</a:t>
            </a:r>
          </a:p>
          <a:p>
            <a:r>
              <a:rPr lang="en-US" dirty="0" smtClean="0"/>
              <a:t>M = 1</a:t>
            </a:r>
          </a:p>
          <a:p>
            <a:r>
              <a:rPr lang="en-US" dirty="0" smtClean="0"/>
              <a:t>Phase = 0</a:t>
            </a:r>
            <a:r>
              <a:rPr lang="en-US" altLang="zh-CN" dirty="0" smtClean="0"/>
              <a:t>°- 18</a:t>
            </a:r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081602" y="2660820"/>
            <a:ext cx="2560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funnel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Intensity (</a:t>
            </a:r>
            <a:r>
              <a:rPr lang="el-GR" dirty="0">
                <a:solidFill>
                  <a:srgbClr val="FF0000"/>
                </a:solidFill>
              </a:rPr>
              <a:t>ε</a:t>
            </a:r>
            <a:r>
              <a:rPr lang="en-US" dirty="0" smtClean="0">
                <a:solidFill>
                  <a:srgbClr val="FF0000"/>
                </a:solidFill>
              </a:rPr>
              <a:t>) = 0.9999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M = 0.001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Phase = 11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1508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1661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1813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1965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2118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2270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2423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2575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2727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2880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V="1">
            <a:off x="3032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3185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3337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V="1">
            <a:off x="3489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V="1">
            <a:off x="3642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V="1">
            <a:off x="3794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V="1">
            <a:off x="3947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4099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4251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4404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4556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4709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V="1">
            <a:off x="4861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V="1">
            <a:off x="5013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V="1">
            <a:off x="5166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V="1">
            <a:off x="5318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V="1">
            <a:off x="5471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V="1">
            <a:off x="5623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V="1">
            <a:off x="5775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V="1">
            <a:off x="5928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V="1">
            <a:off x="6080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V="1">
            <a:off x="6233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V="1">
            <a:off x="6385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V="1">
            <a:off x="6537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V="1">
            <a:off x="6690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V="1">
            <a:off x="6842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V="1">
            <a:off x="6995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V="1">
            <a:off x="7147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V="1">
            <a:off x="7299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V="1">
            <a:off x="7452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V="1">
            <a:off x="7604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V="1">
            <a:off x="7757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/>
        </p:nvSpPr>
        <p:spPr>
          <a:xfrm>
            <a:off x="6466436" y="76200"/>
            <a:ext cx="25814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rgbClr val="FF0000"/>
                </a:solidFill>
              </a:rPr>
              <a:t>SFA+3 Does not work</a:t>
            </a:r>
          </a:p>
          <a:p>
            <a:pPr algn="just"/>
            <a:r>
              <a:rPr lang="en-US" dirty="0" smtClean="0">
                <a:solidFill>
                  <a:srgbClr val="FF0000"/>
                </a:solidFill>
              </a:rPr>
              <a:t>Although the </a:t>
            </a:r>
            <a:r>
              <a:rPr lang="en-US" dirty="0">
                <a:solidFill>
                  <a:srgbClr val="FF0000"/>
                </a:solidFill>
              </a:rPr>
              <a:t>residue is </a:t>
            </a:r>
            <a:r>
              <a:rPr lang="en-US" dirty="0" smtClean="0">
                <a:solidFill>
                  <a:srgbClr val="FF0000"/>
                </a:solidFill>
              </a:rPr>
              <a:t>low, the original 2D portrait is different from the fitting 2D portrait.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1" name="Rectangle 3"/>
          <p:cNvSpPr/>
          <p:nvPr/>
        </p:nvSpPr>
        <p:spPr>
          <a:xfrm>
            <a:off x="0" y="0"/>
            <a:ext cx="2494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1000 emitters (solution)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30929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206240"/>
            <a:ext cx="7995256" cy="265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2494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1000 emitters (solution) 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30" y="457200"/>
            <a:ext cx="551397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4600"/>
            <a:ext cx="8592603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5477522" y="1134122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>
            <a:off x="5477522" y="1134122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3600000">
            <a:off x="5467910" y="1115632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800000">
            <a:off x="5487134" y="1125978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-1800000">
            <a:off x="5492469" y="1125244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-3600000">
            <a:off x="5477522" y="1131313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306322" y="1151878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5400000">
            <a:off x="7306322" y="1151878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3600000">
            <a:off x="7296710" y="1133388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800000">
            <a:off x="7315934" y="1143734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-1800000">
            <a:off x="7321269" y="1143000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-3600000">
            <a:off x="7306322" y="1149069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Arrow 19"/>
          <p:cNvSpPr/>
          <p:nvPr/>
        </p:nvSpPr>
        <p:spPr>
          <a:xfrm>
            <a:off x="6620522" y="999478"/>
            <a:ext cx="533400" cy="2286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629400" y="697468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ET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257800" y="1535668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1000 dipoles 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966457" y="1524000"/>
            <a:ext cx="1720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All dipoles, 0.1%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12641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32508" y="986728"/>
                <a:ext cx="2414122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sv-SE" dirty="0" smtClean="0"/>
                  <a:t> et_matrix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508" y="986728"/>
                <a:ext cx="2414122" cy="82490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/>
          <p:cNvCxnSpPr/>
          <p:nvPr/>
        </p:nvCxnSpPr>
        <p:spPr>
          <a:xfrm>
            <a:off x="1508737" y="4161843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207051" y="422530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985424" y="422530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1510283" y="3981843"/>
            <a:ext cx="0" cy="18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038600" y="4409975"/>
            <a:ext cx="2015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emitters</a:t>
            </a:r>
          </a:p>
          <a:p>
            <a:r>
              <a:rPr lang="en-US" dirty="0" smtClean="0"/>
              <a:t>Intensity = 1/1000</a:t>
            </a:r>
          </a:p>
          <a:p>
            <a:r>
              <a:rPr lang="en-US" dirty="0" smtClean="0"/>
              <a:t>M = 1</a:t>
            </a:r>
          </a:p>
          <a:p>
            <a:r>
              <a:rPr lang="en-US" dirty="0" smtClean="0"/>
              <a:t>Phase = 0</a:t>
            </a:r>
            <a:r>
              <a:rPr lang="en-US" altLang="zh-CN" dirty="0" smtClean="0"/>
              <a:t>°- 18</a:t>
            </a:r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081602" y="2660820"/>
            <a:ext cx="21035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funnel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Intensity (</a:t>
            </a:r>
            <a:r>
              <a:rPr lang="el-GR" dirty="0">
                <a:solidFill>
                  <a:srgbClr val="FF0000"/>
                </a:solidFill>
              </a:rPr>
              <a:t>ε</a:t>
            </a:r>
            <a:r>
              <a:rPr lang="en-US" dirty="0" smtClean="0">
                <a:solidFill>
                  <a:srgbClr val="FF0000"/>
                </a:solidFill>
              </a:rPr>
              <a:t>) = 0.5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M = 0.001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Phase = </a:t>
            </a:r>
            <a:r>
              <a:rPr lang="en-US" dirty="0">
                <a:solidFill>
                  <a:srgbClr val="FF0000"/>
                </a:solidFill>
              </a:rPr>
              <a:t>0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1508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1661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1813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1965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2118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2270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2423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2575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2727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2880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V="1">
            <a:off x="3032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3185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3337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V="1">
            <a:off x="3489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V="1">
            <a:off x="3642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V="1">
            <a:off x="3794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V="1">
            <a:off x="3947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4099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4251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4404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4556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4709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V="1">
            <a:off x="4861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V="1">
            <a:off x="5013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V="1">
            <a:off x="5166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V="1">
            <a:off x="5318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V="1">
            <a:off x="5471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V="1">
            <a:off x="5623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V="1">
            <a:off x="5775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V="1">
            <a:off x="5928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V="1">
            <a:off x="6080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V="1">
            <a:off x="6233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V="1">
            <a:off x="6385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V="1">
            <a:off x="6537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V="1">
            <a:off x="6690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V="1">
            <a:off x="6842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V="1">
            <a:off x="6995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V="1">
            <a:off x="7147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V="1">
            <a:off x="7299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V="1">
            <a:off x="7452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V="1">
            <a:off x="7604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V="1">
            <a:off x="7757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/>
        </p:nvSpPr>
        <p:spPr>
          <a:xfrm>
            <a:off x="6746997" y="0"/>
            <a:ext cx="2397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SFA+3 Does not work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The residue is high 0.05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1" name="Rectangle 7"/>
          <p:cNvSpPr/>
          <p:nvPr/>
        </p:nvSpPr>
        <p:spPr>
          <a:xfrm>
            <a:off x="0" y="0"/>
            <a:ext cx="5708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1000 emitters (energy are exchanged between two dipoles)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815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±6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blipFill rotWithShape="0">
                <a:blip r:embed="rId2"/>
                <a:stretch>
                  <a:fillRect l="-3396" t="-3974" r="-2264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3" y="909000"/>
            <a:ext cx="9020134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0305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4" y="4206240"/>
            <a:ext cx="7995256" cy="265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30" y="457200"/>
            <a:ext cx="551397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4600"/>
            <a:ext cx="8592603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0"/>
            <a:ext cx="5708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1000 emitters (energy are exchanged between two dipoles)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06447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946636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/>
          <p:cNvCxnSpPr/>
          <p:nvPr/>
        </p:nvCxnSpPr>
        <p:spPr>
          <a:xfrm>
            <a:off x="1508737" y="4161843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207051" y="422530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985424" y="422530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1508737" y="3797262"/>
            <a:ext cx="0" cy="36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76200" y="152400"/>
                <a:ext cx="7720447" cy="9355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sv-SE" dirty="0" smtClean="0"/>
                  <a:t>180 </a:t>
                </a:r>
                <a:r>
                  <a:rPr lang="sv-SE" dirty="0"/>
                  <a:t>dipoles random oriented and being excited. </a:t>
                </a:r>
              </a:p>
              <a:p>
                <a:r>
                  <a:rPr lang="sv-SE" dirty="0"/>
                  <a:t>The dimension of the steady state ET matrix is </a:t>
                </a:r>
                <a:r>
                  <a:rPr lang="sv-SE" dirty="0" smtClean="0"/>
                  <a:t>180*180.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ntensity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emitter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180,1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𝑑𝑖𝑝𝑜𝑙𝑒𝑠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152400"/>
                <a:ext cx="7720447" cy="935513"/>
              </a:xfrm>
              <a:prstGeom prst="rect">
                <a:avLst/>
              </a:prstGeom>
              <a:blipFill rotWithShape="0">
                <a:blip r:embed="rId2"/>
                <a:stretch>
                  <a:fillRect l="-711" t="-3268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连接符 7"/>
          <p:cNvCxnSpPr/>
          <p:nvPr/>
        </p:nvCxnSpPr>
        <p:spPr>
          <a:xfrm flipV="1">
            <a:off x="1505172" y="3797262"/>
            <a:ext cx="0" cy="360000"/>
          </a:xfrm>
          <a:prstGeom prst="line">
            <a:avLst/>
          </a:prstGeom>
          <a:ln w="25400">
            <a:solidFill>
              <a:srgbClr val="FF000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348948" y="554986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86008" y="4619787"/>
            <a:ext cx="13358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</a:t>
            </a:r>
          </a:p>
          <a:p>
            <a:r>
              <a:rPr lang="en-US" dirty="0" smtClean="0"/>
              <a:t>Intensity = 1</a:t>
            </a:r>
          </a:p>
          <a:p>
            <a:r>
              <a:rPr lang="en-US" dirty="0" smtClean="0"/>
              <a:t>M = 1</a:t>
            </a:r>
          </a:p>
          <a:p>
            <a:r>
              <a:rPr lang="en-US" dirty="0" smtClean="0"/>
              <a:t>Phase = 0</a:t>
            </a:r>
            <a:endParaRPr 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70768" y="2876681"/>
            <a:ext cx="16355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funnel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Intensity (</a:t>
            </a:r>
            <a:r>
              <a:rPr lang="el-GR" dirty="0" smtClean="0">
                <a:solidFill>
                  <a:srgbClr val="FF0000"/>
                </a:solidFill>
              </a:rPr>
              <a:t>ε</a:t>
            </a:r>
            <a:r>
              <a:rPr lang="en-US" dirty="0" smtClean="0">
                <a:solidFill>
                  <a:srgbClr val="FF0000"/>
                </a:solidFill>
              </a:rPr>
              <a:t>) = 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M = 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Phase = 0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609600" y="1216197"/>
                <a:ext cx="2414122" cy="16559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sv-SE" dirty="0" smtClean="0"/>
                  <a:t>1. One emitter </a:t>
                </a:r>
              </a:p>
              <a:p>
                <a:endParaRPr lang="sv-SE" dirty="0" smtClean="0"/>
              </a:p>
              <a:p>
                <a:endParaRPr lang="sv-SE" dirty="0" smtClean="0"/>
              </a:p>
              <a:p>
                <a:r>
                  <a:rPr lang="sv-SE" dirty="0" smtClean="0"/>
                  <a:t>et_matrix </a:t>
                </a:r>
                <a:r>
                  <a:rPr lang="sv-SE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v-SE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216197"/>
                <a:ext cx="2414122" cy="1655903"/>
              </a:xfrm>
              <a:prstGeom prst="rect">
                <a:avLst/>
              </a:prstGeom>
              <a:blipFill rotWithShape="0">
                <a:blip r:embed="rId3"/>
                <a:stretch>
                  <a:fillRect l="-2020" t="-2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/>
          <p:cNvCxnSpPr/>
          <p:nvPr/>
        </p:nvCxnSpPr>
        <p:spPr>
          <a:xfrm>
            <a:off x="1773600" y="1965459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812030" y="1585967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3264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33393" y="76200"/>
                <a:ext cx="3173497" cy="18371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sv-SE" dirty="0" smtClean="0"/>
                  <a:t>2. two emitters </a:t>
                </a:r>
              </a:p>
              <a:p>
                <a:endParaRPr lang="sv-SE" dirty="0" smtClean="0"/>
              </a:p>
              <a:p>
                <a:endParaRPr lang="sv-SE" dirty="0" smtClean="0"/>
              </a:p>
              <a:p>
                <a:r>
                  <a:rPr lang="sv-SE" dirty="0" smtClean="0"/>
                  <a:t>et_matrix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  <m:r>
                                <m:rPr>
                                  <m:brk m:alnAt="7"/>
                                </m:rP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sv-SE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sv-SE" i="1">
                                      <a:latin typeface="Cambria Math"/>
                                    </a:rPr>
                                    <m:t>⋮     ⋮</m:t>
                                  </m:r>
                                </m:e>
                                <m:e>
                                  <m:r>
                                    <a:rPr lang="sv-SE" i="1">
                                      <a:latin typeface="Cambria Math"/>
                                    </a:rPr>
                                    <m:t>⋮     ⋮</m:t>
                                  </m:r>
                                </m:e>
                              </m:eqAr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0.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⋯0.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3" y="76200"/>
                <a:ext cx="3173497" cy="1837170"/>
              </a:xfrm>
              <a:prstGeom prst="rect">
                <a:avLst/>
              </a:prstGeom>
              <a:blipFill rotWithShape="0">
                <a:blip r:embed="rId2"/>
                <a:stretch>
                  <a:fillRect l="-1536" t="-1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5"/>
          <p:cNvCxnSpPr/>
          <p:nvPr/>
        </p:nvCxnSpPr>
        <p:spPr>
          <a:xfrm>
            <a:off x="1822890" y="825462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861320" y="445970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cxnSp>
        <p:nvCxnSpPr>
          <p:cNvPr id="8" name="直接箭头连接符 7"/>
          <p:cNvCxnSpPr/>
          <p:nvPr/>
        </p:nvCxnSpPr>
        <p:spPr>
          <a:xfrm rot="-1800000">
            <a:off x="2360690" y="821452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345450" y="44196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r>
              <a:rPr lang="en-US" altLang="zh-CN" dirty="0" smtClean="0"/>
              <a:t>°</a:t>
            </a:r>
            <a:endParaRPr lang="en-US" dirty="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1508737" y="4161843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207051" y="422530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985424" y="422530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1513794" y="3987363"/>
            <a:ext cx="0" cy="18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2021840" y="3795440"/>
            <a:ext cx="0" cy="36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348948" y="554986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609600" y="4667071"/>
            <a:ext cx="15105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emitter1</a:t>
            </a:r>
          </a:p>
          <a:p>
            <a:r>
              <a:rPr lang="en-US" dirty="0" smtClean="0"/>
              <a:t>Intensity = 0.5</a:t>
            </a:r>
          </a:p>
          <a:p>
            <a:r>
              <a:rPr lang="en-US" dirty="0" smtClean="0"/>
              <a:t>M = 1</a:t>
            </a:r>
          </a:p>
          <a:p>
            <a:r>
              <a:rPr lang="en-US" dirty="0" smtClean="0"/>
              <a:t>Phase = 0</a:t>
            </a:r>
            <a:r>
              <a:rPr lang="en-US" altLang="zh-CN" dirty="0"/>
              <a:t> °</a:t>
            </a:r>
            <a:endParaRPr 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787330" y="2407970"/>
            <a:ext cx="3488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funnel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Intensity (</a:t>
            </a:r>
            <a:r>
              <a:rPr lang="el-GR" dirty="0">
                <a:solidFill>
                  <a:srgbClr val="FF0000"/>
                </a:solidFill>
              </a:rPr>
              <a:t>ε</a:t>
            </a:r>
            <a:r>
              <a:rPr lang="en-US" dirty="0" smtClean="0">
                <a:solidFill>
                  <a:srgbClr val="FF0000"/>
                </a:solidFill>
              </a:rPr>
              <a:t>) = 0.999983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M = 0.87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Phase = 15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2550160" y="3970360"/>
            <a:ext cx="0" cy="18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344548" y="4220691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2238814" y="4667071"/>
            <a:ext cx="15105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emitter2</a:t>
            </a:r>
          </a:p>
          <a:p>
            <a:r>
              <a:rPr lang="en-US" dirty="0" smtClean="0"/>
              <a:t>Intensity = 0.5</a:t>
            </a:r>
          </a:p>
          <a:p>
            <a:r>
              <a:rPr lang="en-US" dirty="0" smtClean="0"/>
              <a:t>M = 1</a:t>
            </a:r>
          </a:p>
          <a:p>
            <a:r>
              <a:rPr lang="en-US" dirty="0" smtClean="0"/>
              <a:t>Phase = 30</a:t>
            </a:r>
            <a:r>
              <a:rPr lang="en-US" altLang="zh-CN" dirty="0"/>
              <a:t> °</a:t>
            </a:r>
            <a:endParaRPr lang="en-US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599" y="0"/>
            <a:ext cx="4725993" cy="26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53320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33393" y="76200"/>
                <a:ext cx="3173497" cy="18502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sv-SE" dirty="0" smtClean="0"/>
                  <a:t>3. two emitters </a:t>
                </a:r>
              </a:p>
              <a:p>
                <a:endParaRPr lang="sv-SE" dirty="0" smtClean="0"/>
              </a:p>
              <a:p>
                <a:endParaRPr lang="sv-SE" dirty="0" smtClean="0"/>
              </a:p>
              <a:p>
                <a:r>
                  <a:rPr lang="sv-SE" dirty="0" smtClean="0"/>
                  <a:t>et_matrix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v-S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  <m:r>
                                <m:rPr>
                                  <m:brk m:alnAt="7"/>
                                </m:rP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.</m:t>
                              </m:r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sv-SE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sv-SE" i="1">
                                      <a:latin typeface="Cambria Math"/>
                                    </a:rPr>
                                    <m:t>⋮     ⋮</m:t>
                                  </m:r>
                                </m:e>
                                <m:e>
                                  <m:r>
                                    <a:rPr lang="sv-SE" i="1">
                                      <a:latin typeface="Cambria Math"/>
                                    </a:rPr>
                                    <m:t>⋮     ⋮</m:t>
                                  </m:r>
                                </m:e>
                              </m:eqAr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⋯0.</m:t>
                              </m:r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3" y="76200"/>
                <a:ext cx="3173497" cy="1850250"/>
              </a:xfrm>
              <a:prstGeom prst="rect">
                <a:avLst/>
              </a:prstGeom>
              <a:blipFill rotWithShape="0">
                <a:blip r:embed="rId2"/>
                <a:stretch>
                  <a:fillRect l="-1536" t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5"/>
          <p:cNvCxnSpPr/>
          <p:nvPr/>
        </p:nvCxnSpPr>
        <p:spPr>
          <a:xfrm>
            <a:off x="1822890" y="825462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861320" y="445970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cxnSp>
        <p:nvCxnSpPr>
          <p:cNvPr id="8" name="直接箭头连接符 7"/>
          <p:cNvCxnSpPr/>
          <p:nvPr/>
        </p:nvCxnSpPr>
        <p:spPr>
          <a:xfrm rot="-1800000">
            <a:off x="2360690" y="821452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345450" y="44196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r>
              <a:rPr lang="en-US" altLang="zh-CN" dirty="0" smtClean="0"/>
              <a:t>°</a:t>
            </a:r>
            <a:endParaRPr lang="en-US" dirty="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1508737" y="4161843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207051" y="422530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985424" y="422530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1513794" y="4073280"/>
            <a:ext cx="0" cy="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2331720" y="3795440"/>
            <a:ext cx="0" cy="36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348948" y="554986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609600" y="4667071"/>
            <a:ext cx="15105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emitter1</a:t>
            </a:r>
          </a:p>
          <a:p>
            <a:r>
              <a:rPr lang="en-US" dirty="0" smtClean="0"/>
              <a:t>Intensity = 0.2</a:t>
            </a:r>
          </a:p>
          <a:p>
            <a:r>
              <a:rPr lang="en-US" dirty="0" smtClean="0"/>
              <a:t>M = 1</a:t>
            </a:r>
          </a:p>
          <a:p>
            <a:r>
              <a:rPr lang="en-US" dirty="0" smtClean="0"/>
              <a:t>Phase = 0</a:t>
            </a:r>
            <a:r>
              <a:rPr lang="en-US" altLang="zh-CN" dirty="0"/>
              <a:t> °</a:t>
            </a:r>
            <a:endParaRPr 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787330" y="2407970"/>
            <a:ext cx="3488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funnel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Intensity (</a:t>
            </a:r>
            <a:r>
              <a:rPr lang="el-GR" dirty="0">
                <a:solidFill>
                  <a:srgbClr val="FF0000"/>
                </a:solidFill>
              </a:rPr>
              <a:t>ε</a:t>
            </a:r>
            <a:r>
              <a:rPr lang="en-US" dirty="0" smtClean="0">
                <a:solidFill>
                  <a:srgbClr val="FF0000"/>
                </a:solidFill>
              </a:rPr>
              <a:t>) = 1.0000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M = 0.92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Phase = 24.4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2550160" y="3886200"/>
            <a:ext cx="0" cy="288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344548" y="4220691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2238814" y="4667071"/>
            <a:ext cx="15105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emitter2</a:t>
            </a:r>
          </a:p>
          <a:p>
            <a:r>
              <a:rPr lang="en-US" dirty="0" smtClean="0"/>
              <a:t>Intensity = 0.8</a:t>
            </a:r>
          </a:p>
          <a:p>
            <a:r>
              <a:rPr lang="en-US" dirty="0" smtClean="0"/>
              <a:t>M = 1</a:t>
            </a:r>
          </a:p>
          <a:p>
            <a:r>
              <a:rPr lang="en-US" dirty="0" smtClean="0"/>
              <a:t>Phase = 30</a:t>
            </a:r>
            <a:r>
              <a:rPr lang="en-US" altLang="zh-CN" dirty="0"/>
              <a:t> °</a:t>
            </a:r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386" y="0"/>
            <a:ext cx="4725994" cy="26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3580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33393" y="76200"/>
                <a:ext cx="3694922" cy="16559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sv-SE" dirty="0"/>
                  <a:t>4</a:t>
                </a:r>
                <a:r>
                  <a:rPr lang="sv-SE" dirty="0" smtClean="0"/>
                  <a:t>. three emitters </a:t>
                </a:r>
              </a:p>
              <a:p>
                <a:endParaRPr lang="sv-SE" dirty="0" smtClean="0"/>
              </a:p>
              <a:p>
                <a:endParaRPr lang="sv-SE" dirty="0" smtClean="0"/>
              </a:p>
              <a:p>
                <a:r>
                  <a:rPr lang="sv-SE" dirty="0" smtClean="0"/>
                  <a:t>et_matrix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.4⋯0.3⋯0.3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     ⋮     ⋮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0.4⋯0.3⋯0.3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3" y="76200"/>
                <a:ext cx="3694922" cy="1655903"/>
              </a:xfrm>
              <a:prstGeom prst="rect">
                <a:avLst/>
              </a:prstGeom>
              <a:blipFill rotWithShape="0">
                <a:blip r:embed="rId2"/>
                <a:stretch>
                  <a:fillRect l="-1318" t="-2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5"/>
          <p:cNvCxnSpPr/>
          <p:nvPr/>
        </p:nvCxnSpPr>
        <p:spPr>
          <a:xfrm>
            <a:off x="1822890" y="825462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861320" y="362120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cxnSp>
        <p:nvCxnSpPr>
          <p:cNvPr id="8" name="直接箭头连接符 7"/>
          <p:cNvCxnSpPr/>
          <p:nvPr/>
        </p:nvCxnSpPr>
        <p:spPr>
          <a:xfrm rot="-1800000">
            <a:off x="2360690" y="821452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345450" y="36212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r>
              <a:rPr lang="en-US" altLang="zh-CN" dirty="0" smtClean="0"/>
              <a:t>°</a:t>
            </a:r>
            <a:endParaRPr lang="en-US" dirty="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1508737" y="4161843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207051" y="422530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985424" y="422530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1513794" y="3997523"/>
            <a:ext cx="0" cy="144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2438400" y="3795440"/>
            <a:ext cx="0" cy="36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348948" y="554986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609600" y="4657971"/>
            <a:ext cx="15105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emitter1</a:t>
            </a:r>
          </a:p>
          <a:p>
            <a:r>
              <a:rPr lang="en-US" dirty="0" smtClean="0"/>
              <a:t>Intensity = 0.4</a:t>
            </a:r>
          </a:p>
          <a:p>
            <a:r>
              <a:rPr lang="en-US" dirty="0" smtClean="0"/>
              <a:t>M = 1</a:t>
            </a:r>
          </a:p>
          <a:p>
            <a:r>
              <a:rPr lang="en-US" dirty="0" smtClean="0"/>
              <a:t>Phase = 0</a:t>
            </a:r>
            <a:r>
              <a:rPr lang="en-US" altLang="zh-CN" dirty="0"/>
              <a:t> °</a:t>
            </a:r>
            <a:endParaRPr 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787330" y="2407970"/>
            <a:ext cx="3488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funnel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Intensity (</a:t>
            </a:r>
            <a:r>
              <a:rPr lang="el-GR" dirty="0">
                <a:solidFill>
                  <a:srgbClr val="FF0000"/>
                </a:solidFill>
              </a:rPr>
              <a:t>ε</a:t>
            </a:r>
            <a:r>
              <a:rPr lang="en-US" dirty="0" smtClean="0">
                <a:solidFill>
                  <a:srgbClr val="FF0000"/>
                </a:solidFill>
              </a:rPr>
              <a:t>) = 1.0000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M = 0.66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Phase = 26.3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2550160" y="4033523"/>
            <a:ext cx="0" cy="108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344548" y="4220691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2238814" y="4657971"/>
            <a:ext cx="15105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emitter2</a:t>
            </a:r>
          </a:p>
          <a:p>
            <a:r>
              <a:rPr lang="en-US" dirty="0" smtClean="0"/>
              <a:t>Intensity = 0.3</a:t>
            </a:r>
          </a:p>
          <a:p>
            <a:r>
              <a:rPr lang="en-US" dirty="0" smtClean="0"/>
              <a:t>M = 1</a:t>
            </a:r>
          </a:p>
          <a:p>
            <a:r>
              <a:rPr lang="en-US" dirty="0" smtClean="0"/>
              <a:t>Phase = 30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21" name="直接箭头连接符 20"/>
          <p:cNvCxnSpPr/>
          <p:nvPr/>
        </p:nvCxnSpPr>
        <p:spPr>
          <a:xfrm rot="-3600000">
            <a:off x="2874374" y="821451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2924368" y="36212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3637280" y="4033523"/>
            <a:ext cx="0" cy="108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3424587" y="4220691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3978162" y="4657971"/>
            <a:ext cx="15105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emitter3</a:t>
            </a:r>
          </a:p>
          <a:p>
            <a:r>
              <a:rPr lang="en-US" dirty="0" smtClean="0"/>
              <a:t>Intensity = 0.3</a:t>
            </a:r>
          </a:p>
          <a:p>
            <a:r>
              <a:rPr lang="en-US" dirty="0" smtClean="0"/>
              <a:t>M = 1</a:t>
            </a:r>
          </a:p>
          <a:p>
            <a:r>
              <a:rPr lang="en-US" dirty="0" smtClean="0"/>
              <a:t>Phase = 60</a:t>
            </a:r>
            <a:r>
              <a:rPr lang="en-US" altLang="zh-CN" dirty="0" smtClean="0"/>
              <a:t> </a:t>
            </a:r>
            <a:r>
              <a:rPr lang="en-US" altLang="zh-CN" dirty="0"/>
              <a:t>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46606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33393" y="76200"/>
                <a:ext cx="5741956" cy="19329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sv-SE" dirty="0"/>
                  <a:t>5</a:t>
                </a:r>
                <a:r>
                  <a:rPr lang="sv-SE" dirty="0" smtClean="0"/>
                  <a:t>. 180 emitters, enery are exchanged between two dipoles.</a:t>
                </a:r>
              </a:p>
              <a:p>
                <a:r>
                  <a:rPr lang="sv-SE" dirty="0" smtClean="0"/>
                  <a:t> </a:t>
                </a:r>
              </a:p>
              <a:p>
                <a:endParaRPr lang="sv-SE" dirty="0" smtClean="0"/>
              </a:p>
              <a:p>
                <a:endParaRPr lang="sv-SE" dirty="0" smtClean="0"/>
              </a:p>
              <a:p>
                <a:r>
                  <a:rPr lang="sv-SE" dirty="0" smtClean="0"/>
                  <a:t>et_matrix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3" y="76200"/>
                <a:ext cx="5741956" cy="1932901"/>
              </a:xfrm>
              <a:prstGeom prst="rect">
                <a:avLst/>
              </a:prstGeom>
              <a:blipFill rotWithShape="0">
                <a:blip r:embed="rId2"/>
                <a:stretch>
                  <a:fillRect l="-849" t="-1893" r="-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/>
          <p:cNvCxnSpPr/>
          <p:nvPr/>
        </p:nvCxnSpPr>
        <p:spPr>
          <a:xfrm>
            <a:off x="1508737" y="4161843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207051" y="422530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985424" y="422530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7843520" y="3975440"/>
            <a:ext cx="0" cy="18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038600" y="4409975"/>
            <a:ext cx="17766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emitters</a:t>
            </a:r>
          </a:p>
          <a:p>
            <a:r>
              <a:rPr lang="en-US" dirty="0" smtClean="0"/>
              <a:t>Intensity = 1/180</a:t>
            </a:r>
          </a:p>
          <a:p>
            <a:r>
              <a:rPr lang="en-US" dirty="0" smtClean="0"/>
              <a:t>M = 1</a:t>
            </a:r>
          </a:p>
          <a:p>
            <a:r>
              <a:rPr lang="en-US" dirty="0" smtClean="0"/>
              <a:t>Phase = 0</a:t>
            </a:r>
            <a:r>
              <a:rPr lang="en-US" altLang="zh-CN" dirty="0"/>
              <a:t> °</a:t>
            </a:r>
            <a:endParaRPr 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6888064" y="2572182"/>
            <a:ext cx="21035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funnel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Intensity (</a:t>
            </a:r>
            <a:r>
              <a:rPr lang="el-GR" dirty="0">
                <a:solidFill>
                  <a:srgbClr val="FF0000"/>
                </a:solidFill>
              </a:rPr>
              <a:t>ε</a:t>
            </a:r>
            <a:r>
              <a:rPr lang="en-US" dirty="0" smtClean="0">
                <a:solidFill>
                  <a:srgbClr val="FF0000"/>
                </a:solidFill>
              </a:rPr>
              <a:t>) = 0.5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M = 0.001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Phase = 178.99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1508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1661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1813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1965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2118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2270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2423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2575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2727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2880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V="1">
            <a:off x="3032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3185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3337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V="1">
            <a:off x="3489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V="1">
            <a:off x="3642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V="1">
            <a:off x="3794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V="1">
            <a:off x="3947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4099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4251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4404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4556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4709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V="1">
            <a:off x="4861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V="1">
            <a:off x="5013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V="1">
            <a:off x="5166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V="1">
            <a:off x="5318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V="1">
            <a:off x="5471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V="1">
            <a:off x="5623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V="1">
            <a:off x="5775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V="1">
            <a:off x="5928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V="1">
            <a:off x="6080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V="1">
            <a:off x="6233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V="1">
            <a:off x="6385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V="1">
            <a:off x="6537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V="1">
            <a:off x="6690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V="1">
            <a:off x="6842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V="1">
            <a:off x="6995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V="1">
            <a:off x="7147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V="1">
            <a:off x="7299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V="1">
            <a:off x="7452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V="1">
            <a:off x="7604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V="1">
            <a:off x="7757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19762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箭头连接符 11"/>
          <p:cNvCxnSpPr/>
          <p:nvPr/>
        </p:nvCxnSpPr>
        <p:spPr>
          <a:xfrm>
            <a:off x="1508737" y="4853823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207051" y="491728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985424" y="491728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1515208" y="4673823"/>
            <a:ext cx="0" cy="18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038600" y="5101955"/>
            <a:ext cx="2015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emitters</a:t>
            </a:r>
          </a:p>
          <a:p>
            <a:r>
              <a:rPr lang="en-US" dirty="0" smtClean="0"/>
              <a:t>Intensity = 1/1000</a:t>
            </a:r>
          </a:p>
          <a:p>
            <a:r>
              <a:rPr lang="en-US" dirty="0" smtClean="0"/>
              <a:t>M = 1</a:t>
            </a:r>
          </a:p>
          <a:p>
            <a:r>
              <a:rPr lang="en-US" dirty="0" smtClean="0"/>
              <a:t>Phase = 0</a:t>
            </a:r>
            <a:r>
              <a:rPr lang="en-US" altLang="zh-CN" dirty="0" smtClean="0"/>
              <a:t>°- 18</a:t>
            </a:r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081602" y="3352800"/>
            <a:ext cx="2560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funnel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Intensity (</a:t>
            </a:r>
            <a:r>
              <a:rPr lang="el-GR" dirty="0">
                <a:solidFill>
                  <a:srgbClr val="FF0000"/>
                </a:solidFill>
              </a:rPr>
              <a:t>ε</a:t>
            </a:r>
            <a:r>
              <a:rPr lang="en-US" dirty="0" smtClean="0">
                <a:solidFill>
                  <a:srgbClr val="FF0000"/>
                </a:solidFill>
              </a:rPr>
              <a:t>) = 0.00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M = 0.001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Phase = 0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1508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1661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1813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1965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2118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2270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2423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2575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2727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2880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V="1">
            <a:off x="3032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3185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3337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V="1">
            <a:off x="3489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V="1">
            <a:off x="3642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V="1">
            <a:off x="3794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V="1">
            <a:off x="3947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4099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4251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4404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4556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4709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V="1">
            <a:off x="4861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V="1">
            <a:off x="5013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V="1">
            <a:off x="5166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V="1">
            <a:off x="5318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V="1">
            <a:off x="5471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V="1">
            <a:off x="5623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V="1">
            <a:off x="5775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V="1">
            <a:off x="5928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V="1">
            <a:off x="6080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V="1">
            <a:off x="6233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V="1">
            <a:off x="6385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V="1">
            <a:off x="6537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V="1">
            <a:off x="6690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V="1">
            <a:off x="6842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V="1">
            <a:off x="6995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V="1">
            <a:off x="7147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V="1">
            <a:off x="7299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V="1">
            <a:off x="7452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V="1">
            <a:off x="7604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V="1">
            <a:off x="7757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3"/>
          <p:cNvSpPr/>
          <p:nvPr/>
        </p:nvSpPr>
        <p:spPr>
          <a:xfrm>
            <a:off x="0" y="0"/>
            <a:ext cx="4668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1000 emitters – related to the isotropic solution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914400" y="990600"/>
                <a:ext cx="2623732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sv-SE" dirty="0"/>
                  <a:t>no ET process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v-SE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990600"/>
                <a:ext cx="2623732" cy="824906"/>
              </a:xfrm>
              <a:prstGeom prst="rect">
                <a:avLst/>
              </a:prstGeom>
              <a:blipFill rotWithShape="1">
                <a:blip r:embed="rId2"/>
                <a:stretch>
                  <a:fillRect l="-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275052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6546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5" y="685800"/>
            <a:ext cx="8698477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</a:t>
                </a:r>
                <a:r>
                  <a:rPr lang="sv-SE" dirty="0"/>
                  <a:t>1</a:t>
                </a:r>
                <a:endParaRPr lang="sv-SE" dirty="0" smtClean="0"/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±6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3659" t="-3974" r="-2439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831" y="4842000"/>
            <a:ext cx="8832989" cy="2016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2860800"/>
            <a:ext cx="8971727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18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±7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blipFill rotWithShape="0">
                <a:blip r:embed="rId2"/>
                <a:stretch>
                  <a:fillRect l="-3396" t="-3974" r="-2264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3" y="909000"/>
            <a:ext cx="9020134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728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6" y="685800"/>
            <a:ext cx="8698477" cy="2016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84600"/>
            <a:ext cx="8832989" cy="2016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42000"/>
            <a:ext cx="8832989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</a:t>
                </a:r>
                <a:r>
                  <a:rPr lang="sv-SE" dirty="0"/>
                  <a:t>1</a:t>
                </a:r>
                <a:endParaRPr lang="sv-SE" dirty="0" smtClean="0"/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±7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blipFill rotWithShape="0">
                <a:blip r:embed="rId5"/>
                <a:stretch>
                  <a:fillRect l="-3659" t="-3974" r="-2439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3231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49" y="904246"/>
            <a:ext cx="6096851" cy="45059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5715000" y="4343400"/>
                <a:ext cx="2995820" cy="372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=0.93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−1.54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+0.07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4343400"/>
                <a:ext cx="2995820" cy="3724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5715000" y="3810000"/>
                <a:ext cx="2995820" cy="372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=0.82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−1.15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+0.21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3810000"/>
                <a:ext cx="2995820" cy="3724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5723138" y="2971018"/>
                <a:ext cx="299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=0.55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−1.07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+0.48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138" y="2971018"/>
                <a:ext cx="2995820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5715000" y="1987791"/>
            <a:ext cx="311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Fitting of 40 degree is not good</a:t>
            </a:r>
            <a:endParaRPr lang="en-US" dirty="0"/>
          </a:p>
        </p:txBody>
      </p:sp>
      <p:sp>
        <p:nvSpPr>
          <p:cNvPr id="8" name="矩形 7"/>
          <p:cNvSpPr/>
          <p:nvPr/>
        </p:nvSpPr>
        <p:spPr>
          <a:xfrm>
            <a:off x="-5179" y="76200"/>
            <a:ext cx="4943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sv-SE" dirty="0"/>
              <a:t>Plot </a:t>
            </a:r>
            <a:r>
              <a:rPr lang="sv-SE" dirty="0" smtClean="0"/>
              <a:t>N </a:t>
            </a:r>
            <a:r>
              <a:rPr lang="sv-SE" dirty="0"/>
              <a:t>– et </a:t>
            </a:r>
            <a:r>
              <a:rPr lang="sv-SE" dirty="0" smtClean="0"/>
              <a:t>for different angle between two dipoles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923261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±8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blipFill rotWithShape="0">
                <a:blip r:embed="rId2"/>
                <a:stretch>
                  <a:fillRect l="-3396" t="-3974" r="-2264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3" y="909000"/>
            <a:ext cx="9020134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878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44" y="666240"/>
            <a:ext cx="8698477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</a:t>
                </a:r>
                <a:r>
                  <a:rPr lang="sv-SE" dirty="0"/>
                  <a:t>1</a:t>
                </a:r>
                <a:endParaRPr lang="sv-SE" dirty="0" smtClean="0"/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±8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3659" t="-3974" r="-2439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2860800"/>
            <a:ext cx="8832989" cy="2016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4842000"/>
            <a:ext cx="8832989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60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81000" y="228600"/>
                <a:ext cx="2657779" cy="555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3×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28600"/>
                <a:ext cx="2657779" cy="55585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411480" y="914400"/>
                <a:ext cx="1458220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" y="914400"/>
                <a:ext cx="1458220" cy="52501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795" y="1828800"/>
            <a:ext cx="4676205" cy="3456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28800"/>
            <a:ext cx="4676205" cy="3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559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156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r="7111"/>
          <a:stretch/>
        </p:blipFill>
        <p:spPr>
          <a:xfrm>
            <a:off x="1064067" y="457200"/>
            <a:ext cx="8079933" cy="2016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0" y="0"/>
            <a:ext cx="280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Change the </a:t>
            </a:r>
            <a:r>
              <a:rPr lang="en-US" dirty="0" err="1" smtClean="0"/>
              <a:t>Mex</a:t>
            </a:r>
            <a:r>
              <a:rPr lang="en-US" dirty="0" smtClean="0"/>
              <a:t> from 0 to 1</a:t>
            </a:r>
            <a:endParaRPr lang="en-US" dirty="0"/>
          </a:p>
        </p:txBody>
      </p:sp>
      <p:cxnSp>
        <p:nvCxnSpPr>
          <p:cNvPr id="3" name="直接箭头连接符 15"/>
          <p:cNvCxnSpPr/>
          <p:nvPr/>
        </p:nvCxnSpPr>
        <p:spPr>
          <a:xfrm>
            <a:off x="579851" y="1166067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0"/>
          <p:cNvSpPr txBox="1"/>
          <p:nvPr/>
        </p:nvSpPr>
        <p:spPr>
          <a:xfrm>
            <a:off x="1565072" y="859763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p:sp>
        <p:nvSpPr>
          <p:cNvPr id="7" name="弧形 23"/>
          <p:cNvSpPr/>
          <p:nvPr/>
        </p:nvSpPr>
        <p:spPr>
          <a:xfrm>
            <a:off x="1346266" y="985808"/>
            <a:ext cx="248056" cy="242746"/>
          </a:xfrm>
          <a:prstGeom prst="arc">
            <a:avLst>
              <a:gd name="adj1" fmla="val 16200000"/>
              <a:gd name="adj2" fmla="val 976613"/>
            </a:avLst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直接箭头连接符 15"/>
          <p:cNvCxnSpPr/>
          <p:nvPr/>
        </p:nvCxnSpPr>
        <p:spPr>
          <a:xfrm rot="-3600000">
            <a:off x="614078" y="1166067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弧形 23"/>
          <p:cNvSpPr/>
          <p:nvPr/>
        </p:nvSpPr>
        <p:spPr>
          <a:xfrm flipV="1">
            <a:off x="1219110" y="733021"/>
            <a:ext cx="248056" cy="242746"/>
          </a:xfrm>
          <a:prstGeom prst="arc">
            <a:avLst>
              <a:gd name="adj1" fmla="val 19641321"/>
              <a:gd name="adj2" fmla="val 5923172"/>
            </a:avLst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直接箭头连接符 17"/>
          <p:cNvCxnSpPr/>
          <p:nvPr/>
        </p:nvCxnSpPr>
        <p:spPr>
          <a:xfrm rot="-1800000">
            <a:off x="602200" y="1166067"/>
            <a:ext cx="90242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med"/>
            <a:tailEnd type="triangle" w="lg" len="med"/>
          </a:ln>
          <a:effectLst>
            <a:glow>
              <a:srgbClr val="FF0000"/>
            </a:glow>
            <a:outerShdw sx="1000" sy="1000" algn="ctr" rotWithShape="0">
              <a:srgbClr val="000000"/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20"/>
          <p:cNvSpPr txBox="1"/>
          <p:nvPr/>
        </p:nvSpPr>
        <p:spPr>
          <a:xfrm>
            <a:off x="1429960" y="533400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8"/>
              <p:cNvSpPr/>
              <p:nvPr/>
            </p:nvSpPr>
            <p:spPr>
              <a:xfrm>
                <a:off x="379686" y="1166067"/>
                <a:ext cx="32412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/>
                          <a:ea typeface="Cambria Math"/>
                        </a:rPr>
                        <m:t>β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1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686" y="1166067"/>
                <a:ext cx="324128" cy="307777"/>
              </a:xfrm>
              <a:prstGeom prst="rect">
                <a:avLst/>
              </a:prstGeom>
              <a:blipFill rotWithShape="0"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/>
          <a:srcRect r="7764"/>
          <a:stretch/>
        </p:blipFill>
        <p:spPr>
          <a:xfrm>
            <a:off x="968896" y="4689600"/>
            <a:ext cx="8147189" cy="2016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6"/>
          <a:srcRect r="7764"/>
          <a:stretch/>
        </p:blipFill>
        <p:spPr>
          <a:xfrm>
            <a:off x="968896" y="2577020"/>
            <a:ext cx="8147189" cy="2016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14454" y="1714560"/>
                <a:ext cx="2957346" cy="13542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 smtClean="0"/>
                  <a:t>Theta = [79, 109, 49]</a:t>
                </a:r>
              </a:p>
              <a:p>
                <a:r>
                  <a:rPr lang="en-US" sz="1600" dirty="0" smtClean="0"/>
                  <a:t>The first one is the center dipole</a:t>
                </a:r>
              </a:p>
              <a:p>
                <a:r>
                  <a:rPr lang="en-US" sz="1600" dirty="0" err="1" smtClean="0"/>
                  <a:t>bl</a:t>
                </a:r>
                <a:r>
                  <a:rPr lang="en-US" sz="1600" dirty="0" smtClean="0"/>
                  <a:t> </a:t>
                </a:r>
                <a:r>
                  <a:rPr lang="en-US" sz="1600" dirty="0"/>
                  <a:t>= </a:t>
                </a:r>
                <a:r>
                  <a:rPr lang="en-US" sz="1600" dirty="0" smtClean="0"/>
                  <a:t>[False, True, True]</a:t>
                </a:r>
              </a:p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/>
                        <a:ea typeface="Cambria Math"/>
                      </a:rPr>
                      <m:t>β</m:t>
                    </m:r>
                  </m:oMath>
                </a14:m>
                <a:r>
                  <a:rPr lang="en-US" sz="1600" dirty="0" smtClean="0"/>
                  <a:t> = 3</a:t>
                </a:r>
                <a:r>
                  <a:rPr lang="sv-SE" sz="1600" dirty="0" smtClean="0"/>
                  <a:t>0</a:t>
                </a:r>
                <a:r>
                  <a:rPr lang="sv-SE" sz="1600" dirty="0"/>
                  <a:t>°</a:t>
                </a:r>
                <a:r>
                  <a:rPr lang="en-US" sz="1600" dirty="0" smtClean="0"/>
                  <a:t> </a:t>
                </a:r>
                <a:endParaRPr lang="en-US" sz="1600" dirty="0"/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4" y="1714560"/>
                <a:ext cx="2957346" cy="1354217"/>
              </a:xfrm>
              <a:prstGeom prst="rect">
                <a:avLst/>
              </a:prstGeom>
              <a:blipFill rotWithShape="0">
                <a:blip r:embed="rId7"/>
                <a:stretch>
                  <a:fillRect l="-1029" t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2964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74" y="1176023"/>
            <a:ext cx="6096851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74" y="1176023"/>
            <a:ext cx="6096851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74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152400" y="152400"/>
                <a:ext cx="98430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  <a:ea typeface="Cambria Math"/>
                      </a:rPr>
                      <m:t>β</m:t>
                    </m:r>
                  </m:oMath>
                </a14:m>
                <a:r>
                  <a:rPr lang="en-US" dirty="0"/>
                  <a:t> = </a:t>
                </a:r>
                <a:r>
                  <a:rPr lang="sv-SE" dirty="0" smtClean="0"/>
                  <a:t>0°</a:t>
                </a:r>
              </a:p>
              <a:p>
                <a:r>
                  <a:rPr lang="sv-SE" dirty="0" smtClean="0"/>
                  <a:t>Mex = 1</a:t>
                </a:r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52400"/>
                <a:ext cx="984308" cy="646331"/>
              </a:xfrm>
              <a:prstGeom prst="rect">
                <a:avLst/>
              </a:prstGeom>
              <a:blipFill rotWithShape="0">
                <a:blip r:embed="rId2"/>
                <a:stretch>
                  <a:fillRect l="-4969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574" y="1176023"/>
            <a:ext cx="6096851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6967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74" y="1176023"/>
            <a:ext cx="6096851" cy="45059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152400" y="152400"/>
                <a:ext cx="127605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  <a:ea typeface="Cambria Math"/>
                      </a:rPr>
                      <m:t>β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 smtClean="0"/>
                  <a:t>1</a:t>
                </a:r>
                <a:r>
                  <a:rPr lang="sv-SE" dirty="0" smtClean="0"/>
                  <a:t>0°</a:t>
                </a:r>
              </a:p>
              <a:p>
                <a:r>
                  <a:rPr lang="sv-SE" dirty="0" smtClean="0"/>
                  <a:t>Mex = 0.93</a:t>
                </a:r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52400"/>
                <a:ext cx="1276055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3828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3908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74" y="1176023"/>
            <a:ext cx="6096851" cy="45059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152400" y="152400"/>
                <a:ext cx="127605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  <a:ea typeface="Cambria Math"/>
                      </a:rPr>
                      <m:t>β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 smtClean="0"/>
                  <a:t>2</a:t>
                </a:r>
                <a:r>
                  <a:rPr lang="sv-SE" dirty="0" smtClean="0"/>
                  <a:t>0°</a:t>
                </a:r>
              </a:p>
              <a:p>
                <a:r>
                  <a:rPr lang="sv-SE" dirty="0" smtClean="0"/>
                  <a:t>Mex = 0.77</a:t>
                </a:r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52400"/>
                <a:ext cx="1276055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3828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9821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/>
          <a:srcRect l="17894" r="53072"/>
          <a:stretch/>
        </p:blipFill>
        <p:spPr>
          <a:xfrm>
            <a:off x="389954" y="5486400"/>
            <a:ext cx="1758821" cy="14040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3"/>
          <a:srcRect l="18738" r="53230"/>
          <a:stretch/>
        </p:blipFill>
        <p:spPr>
          <a:xfrm>
            <a:off x="422093" y="4082400"/>
            <a:ext cx="1698171" cy="1404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/>
          <a:srcRect l="18664" r="53571"/>
          <a:stretch/>
        </p:blipFill>
        <p:spPr>
          <a:xfrm>
            <a:off x="409091" y="2710800"/>
            <a:ext cx="1682000" cy="1404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/>
          <a:srcRect l="18864" r="51352"/>
          <a:stretch/>
        </p:blipFill>
        <p:spPr>
          <a:xfrm>
            <a:off x="415200" y="1339200"/>
            <a:ext cx="1804313" cy="1404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/>
          <a:srcRect l="18624" r="51716"/>
          <a:stretch/>
        </p:blipFill>
        <p:spPr>
          <a:xfrm>
            <a:off x="381000" y="0"/>
            <a:ext cx="1796726" cy="140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640226" y="92327"/>
                <a:ext cx="4305508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sv-SE" dirty="0" smtClean="0"/>
                  <a:t>Plot angle – et in a large system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sv-SE" sz="1400" dirty="0" smtClean="0"/>
                  <a:t>nReplicate = 50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sv-SE" sz="1400" b="1" dirty="0" smtClean="0"/>
                  <a:t>N (number of molecules) = 100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sv-SE" sz="1400" dirty="0" smtClean="0">
                    <a:solidFill>
                      <a:schemeClr val="tx1"/>
                    </a:solidFill>
                  </a:rPr>
                  <a:t>+ and –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β</m:t>
                    </m:r>
                  </m:oMath>
                </a14:m>
                <a:endParaRPr lang="en-US" sz="1400" dirty="0" smtClean="0">
                  <a:solidFill>
                    <a:schemeClr val="tx1"/>
                  </a:solidFill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sv-SE" sz="1400" b="1" dirty="0">
                    <a:solidFill>
                      <a:schemeClr val="tx1"/>
                    </a:solidFill>
                  </a:rPr>
                  <a:t>fix the M_f &lt;</a:t>
                </a:r>
                <a:r>
                  <a:rPr lang="sv-SE" sz="1400" b="1" dirty="0" smtClean="0">
                    <a:solidFill>
                      <a:schemeClr val="tx1"/>
                    </a:solidFill>
                  </a:rPr>
                  <a:t> 0.1</a:t>
                </a:r>
                <a:endParaRPr lang="sv-SE" sz="1400" b="1" dirty="0">
                  <a:solidFill>
                    <a:srgbClr val="FF0000"/>
                  </a:solidFill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sv-SE" sz="1400" dirty="0"/>
                  <a:t>A molecule have independent polarized absorber (M = 1) and emitter (M = 1).  100% energy transfer from absorber to emitter. </a:t>
                </a:r>
                <a:endParaRPr lang="en-US" sz="14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2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226" y="92327"/>
                <a:ext cx="4305508" cy="2062103"/>
              </a:xfrm>
              <a:prstGeom prst="rect">
                <a:avLst/>
              </a:prstGeom>
              <a:blipFill rotWithShape="0">
                <a:blip r:embed="rId7"/>
                <a:stretch>
                  <a:fillRect l="-1133" t="-1479" r="-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组合 34"/>
          <p:cNvGrpSpPr/>
          <p:nvPr/>
        </p:nvGrpSpPr>
        <p:grpSpPr>
          <a:xfrm>
            <a:off x="7467600" y="263003"/>
            <a:ext cx="1295390" cy="821401"/>
            <a:chOff x="3852127" y="402600"/>
            <a:chExt cx="1295390" cy="821401"/>
          </a:xfrm>
        </p:grpSpPr>
        <p:cxnSp>
          <p:nvCxnSpPr>
            <p:cNvPr id="3" name="直接箭头连接符 15"/>
            <p:cNvCxnSpPr/>
            <p:nvPr/>
          </p:nvCxnSpPr>
          <p:spPr>
            <a:xfrm>
              <a:off x="4116842" y="922041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箭头连接符 17"/>
            <p:cNvCxnSpPr/>
            <p:nvPr/>
          </p:nvCxnSpPr>
          <p:spPr>
            <a:xfrm rot="-1800000">
              <a:off x="4139191" y="922041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20"/>
            <p:cNvSpPr txBox="1"/>
            <p:nvPr/>
          </p:nvSpPr>
          <p:spPr>
            <a:xfrm>
              <a:off x="4560497" y="402600"/>
              <a:ext cx="587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100%</a:t>
              </a:r>
              <a:endParaRPr lang="en-US" sz="1400" dirty="0"/>
            </a:p>
          </p:txBody>
        </p:sp>
        <p:sp>
          <p:nvSpPr>
            <p:cNvPr id="6" name="弧形 23"/>
            <p:cNvSpPr/>
            <p:nvPr/>
          </p:nvSpPr>
          <p:spPr>
            <a:xfrm>
              <a:off x="4854007" y="771337"/>
              <a:ext cx="248056" cy="242746"/>
            </a:xfrm>
            <a:prstGeom prst="arc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8"/>
                <p:cNvSpPr/>
                <p:nvPr/>
              </p:nvSpPr>
              <p:spPr>
                <a:xfrm>
                  <a:off x="3852127" y="916224"/>
                  <a:ext cx="32412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/>
                            <a:ea typeface="Cambria Math"/>
                          </a:rPr>
                          <m:t>β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2127" y="916224"/>
                  <a:ext cx="324128" cy="30777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296241"/>
              </p:ext>
            </p:extLst>
          </p:nvPr>
        </p:nvGraphicFramePr>
        <p:xfrm>
          <a:off x="2421861" y="577660"/>
          <a:ext cx="1828800" cy="3657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/>
                <a:gridCol w="609600"/>
                <a:gridCol w="609600"/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β</a:t>
                      </a:r>
                      <a:endParaRPr lang="el-GR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et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residue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0°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0.004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10°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0.065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0.005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20°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0.243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0.007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30°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0.514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0.007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40°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0.834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0.006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50°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0.016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60°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0.037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70°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0.056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80°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0.069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90°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0.074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100°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0.069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110°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0.056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120°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0.036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130°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0.014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140°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0.828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0.005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150°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0.502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0.006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160°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0.249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0.007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170°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0.068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0.007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180°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0.004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  <p:sp>
        <p:nvSpPr>
          <p:cNvPr id="27" name="矩形 26"/>
          <p:cNvSpPr/>
          <p:nvPr/>
        </p:nvSpPr>
        <p:spPr>
          <a:xfrm>
            <a:off x="91371" y="519816"/>
            <a:ext cx="3369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en-US" sz="1400" dirty="0"/>
              <a:t>0°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5686" y="1846653"/>
            <a:ext cx="4283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en-US" sz="1400" dirty="0"/>
              <a:t>40°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5686" y="3212068"/>
            <a:ext cx="4283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en-US" sz="1400" dirty="0"/>
              <a:t>80°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2950" y="4548511"/>
            <a:ext cx="5196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en-US" sz="1400" dirty="0"/>
              <a:t>140°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0" y="6003734"/>
            <a:ext cx="5196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en-US" sz="1400" dirty="0"/>
              <a:t>170°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2391792" y="5274503"/>
                <a:ext cx="2061654" cy="432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×(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3×</m:t>
                          </m:r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func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792" y="5274503"/>
                <a:ext cx="2061654" cy="43223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本框 33"/>
              <p:cNvSpPr txBox="1"/>
              <p:nvPr/>
            </p:nvSpPr>
            <p:spPr>
              <a:xfrm>
                <a:off x="2422272" y="5807903"/>
                <a:ext cx="1131142" cy="4083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272" y="5807903"/>
                <a:ext cx="1131142" cy="408317"/>
              </a:xfrm>
              <a:prstGeom prst="rect">
                <a:avLst/>
              </a:prstGeom>
              <a:blipFill rotWithShape="0">
                <a:blip r:embed="rId10"/>
                <a:stretch>
                  <a:fillRect l="-1613" t="-1493" r="-1075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本框 36"/>
          <p:cNvSpPr txBox="1"/>
          <p:nvPr/>
        </p:nvSpPr>
        <p:spPr>
          <a:xfrm>
            <a:off x="2745244" y="4856288"/>
            <a:ext cx="1319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analytical et</a:t>
            </a:r>
            <a:endParaRPr 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2844698" y="198386"/>
            <a:ext cx="1068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Funnel et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40226" y="2335614"/>
            <a:ext cx="4383948" cy="3240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623701" y="5755620"/>
            <a:ext cx="16594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smtClean="0"/>
              <a:t>Can we use this </a:t>
            </a:r>
            <a:r>
              <a:rPr lang="en-US" sz="1400" dirty="0" err="1" smtClean="0"/>
              <a:t>eq</a:t>
            </a:r>
            <a:r>
              <a:rPr lang="en-US" sz="1400" dirty="0" smtClean="0"/>
              <a:t> here</a:t>
            </a:r>
            <a:r>
              <a:rPr lang="sv-SE" sz="1400" dirty="0" smtClean="0"/>
              <a:t>? The situation is sligtly different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94789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74" y="1176023"/>
            <a:ext cx="6096851" cy="45059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152400" y="152400"/>
                <a:ext cx="115903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  <a:ea typeface="Cambria Math"/>
                      </a:rPr>
                      <m:t>β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 smtClean="0"/>
                  <a:t>3</a:t>
                </a:r>
                <a:r>
                  <a:rPr lang="sv-SE" dirty="0" smtClean="0"/>
                  <a:t>0°</a:t>
                </a:r>
              </a:p>
              <a:p>
                <a:r>
                  <a:rPr lang="sv-SE" dirty="0" smtClean="0"/>
                  <a:t>Mex = 0.5</a:t>
                </a:r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52400"/>
                <a:ext cx="1159035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4211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39543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74" y="1176023"/>
            <a:ext cx="6096851" cy="45059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152400" y="152400"/>
                <a:ext cx="127605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  <a:ea typeface="Cambria Math"/>
                      </a:rPr>
                      <m:t>β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 smtClean="0"/>
                  <a:t>4</a:t>
                </a:r>
                <a:r>
                  <a:rPr lang="sv-SE" dirty="0" smtClean="0"/>
                  <a:t>0°</a:t>
                </a:r>
              </a:p>
              <a:p>
                <a:r>
                  <a:rPr lang="sv-SE" dirty="0" smtClean="0"/>
                  <a:t>Mex = 0.17</a:t>
                </a:r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52400"/>
                <a:ext cx="1276055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3828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80128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74" y="1176023"/>
            <a:ext cx="6096851" cy="45059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152400" y="152400"/>
                <a:ext cx="115903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  <a:ea typeface="Cambria Math"/>
                      </a:rPr>
                      <m:t>β</m:t>
                    </m:r>
                  </m:oMath>
                </a14:m>
                <a:r>
                  <a:rPr lang="en-US" dirty="0"/>
                  <a:t> = </a:t>
                </a:r>
                <a:r>
                  <a:rPr lang="sv-SE" dirty="0" smtClean="0"/>
                  <a:t>45°</a:t>
                </a:r>
              </a:p>
              <a:p>
                <a:r>
                  <a:rPr lang="sv-SE" dirty="0" smtClean="0"/>
                  <a:t>Mex = 0.0</a:t>
                </a:r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52400"/>
                <a:ext cx="1159035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4211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71521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42951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" y="76200"/>
            <a:ext cx="3095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nReplicate = 50</a:t>
            </a:r>
          </a:p>
          <a:p>
            <a:r>
              <a:rPr lang="sv-SE" dirty="0" smtClean="0"/>
              <a:t>N (number of molecules) = 100</a:t>
            </a:r>
            <a:endParaRPr lang="en-US" dirty="0"/>
          </a:p>
        </p:txBody>
      </p:sp>
      <p:cxnSp>
        <p:nvCxnSpPr>
          <p:cNvPr id="3" name="直接箭头连接符 15"/>
          <p:cNvCxnSpPr/>
          <p:nvPr/>
        </p:nvCxnSpPr>
        <p:spPr>
          <a:xfrm>
            <a:off x="4642407" y="378006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17"/>
          <p:cNvCxnSpPr/>
          <p:nvPr/>
        </p:nvCxnSpPr>
        <p:spPr>
          <a:xfrm rot="-1800000">
            <a:off x="4664756" y="378006"/>
            <a:ext cx="90242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med"/>
            <a:tailEnd type="triangle" w="lg" len="med"/>
          </a:ln>
          <a:effectLst>
            <a:glow>
              <a:srgbClr val="FF0000"/>
            </a:glow>
            <a:outerShdw sx="1000" sy="1000" algn="ctr" rotWithShape="0">
              <a:srgbClr val="000000"/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0"/>
          <p:cNvSpPr txBox="1"/>
          <p:nvPr/>
        </p:nvSpPr>
        <p:spPr>
          <a:xfrm>
            <a:off x="5679872" y="70366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p:sp>
        <p:nvSpPr>
          <p:cNvPr id="7" name="弧形 23"/>
          <p:cNvSpPr/>
          <p:nvPr/>
        </p:nvSpPr>
        <p:spPr>
          <a:xfrm>
            <a:off x="5379572" y="227302"/>
            <a:ext cx="248056" cy="242746"/>
          </a:xfrm>
          <a:prstGeom prst="arc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267200" y="298966"/>
                <a:ext cx="3946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298966"/>
                <a:ext cx="394660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274777" y="0"/>
            <a:ext cx="289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sz="1200" dirty="0" smtClean="0"/>
              <a:t>A molecule have independent polarized absorber (M = 1) and emitter (M = 1). </a:t>
            </a:r>
            <a:r>
              <a:rPr lang="sv-SE" sz="1200" dirty="0"/>
              <a:t> </a:t>
            </a:r>
            <a:r>
              <a:rPr lang="sv-SE" sz="1200" dirty="0" smtClean="0"/>
              <a:t>100% energy transfer from absorber to emitter. 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76200" y="773777"/>
            <a:ext cx="5551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</a:rPr>
              <a:t>Maybe I should fix the M_f close to 0 during the fitting ?</a:t>
            </a:r>
          </a:p>
          <a:p>
            <a:r>
              <a:rPr lang="sv-SE" dirty="0" smtClean="0">
                <a:solidFill>
                  <a:srgbClr val="FF0000"/>
                </a:solidFill>
              </a:rPr>
              <a:t>Check 2D portrait for different angles</a:t>
            </a:r>
          </a:p>
          <a:p>
            <a:r>
              <a:rPr lang="sv-SE" dirty="0" smtClean="0">
                <a:solidFill>
                  <a:srgbClr val="FF0000"/>
                </a:solidFill>
              </a:rPr>
              <a:t>Plot equation from reference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/>
          <a:srcRect l="18463" r="52628"/>
          <a:stretch/>
        </p:blipFill>
        <p:spPr>
          <a:xfrm>
            <a:off x="1295400" y="1676851"/>
            <a:ext cx="2514600" cy="2016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/>
          <a:srcRect l="17520" r="50943"/>
          <a:stretch/>
        </p:blipFill>
        <p:spPr>
          <a:xfrm>
            <a:off x="5105400" y="1675887"/>
            <a:ext cx="2743201" cy="2016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886200" y="2268243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Only + angle</a:t>
            </a:r>
            <a:endParaRPr lang="en-US" dirty="0"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4200635" y="2743200"/>
            <a:ext cx="752365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 flipV="1">
            <a:off x="1923325" y="2210368"/>
            <a:ext cx="571500" cy="5511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 flipV="1">
            <a:off x="6096000" y="2268243"/>
            <a:ext cx="571500" cy="5511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/>
          <a:srcRect l="18463" r="52628"/>
          <a:stretch/>
        </p:blipFill>
        <p:spPr>
          <a:xfrm>
            <a:off x="1285754" y="4115764"/>
            <a:ext cx="2514600" cy="2016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5"/>
          <a:srcRect l="17520" r="50943"/>
          <a:stretch/>
        </p:blipFill>
        <p:spPr>
          <a:xfrm>
            <a:off x="5095754" y="4114800"/>
            <a:ext cx="2743201" cy="201600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3876554" y="4707156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Only - angle</a:t>
            </a:r>
            <a:endParaRPr lang="en-US" dirty="0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4190989" y="5182113"/>
            <a:ext cx="752365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rot="10800000" flipH="1" flipV="1">
            <a:off x="6324600" y="5122800"/>
            <a:ext cx="571500" cy="5511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rot="10800000" flipH="1" flipV="1">
            <a:off x="2438401" y="5105400"/>
            <a:ext cx="571500" cy="5511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16228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3505279"/>
                  </p:ext>
                </p:extLst>
              </p:nvPr>
            </p:nvGraphicFramePr>
            <p:xfrm>
              <a:off x="37618" y="2286000"/>
              <a:ext cx="9067800" cy="1605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4400"/>
                    <a:gridCol w="914400"/>
                    <a:gridCol w="914400"/>
                    <a:gridCol w="914400"/>
                    <a:gridCol w="914400"/>
                    <a:gridCol w="914400"/>
                    <a:gridCol w="914400"/>
                    <a:gridCol w="914400"/>
                    <a:gridCol w="914400"/>
                    <a:gridCol w="838200"/>
                  </a:tblGrid>
                  <a:tr h="4927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/>
                                    <a:ea typeface="Cambria Math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sv-SE" sz="1800" dirty="0" smtClean="0"/>
                            <a:t>+0° </a:t>
                          </a:r>
                          <a:endParaRPr 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sz="1800" dirty="0" smtClean="0"/>
                            <a:t>+10°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sz="1800" dirty="0" smtClean="0"/>
                            <a:t>+20°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sz="1800" dirty="0" smtClean="0"/>
                            <a:t>+30°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sz="1800" dirty="0" smtClean="0"/>
                            <a:t>+40°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sz="1800" dirty="0" smtClean="0"/>
                            <a:t>+50°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sz="1800" dirty="0" smtClean="0"/>
                            <a:t>+60°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sz="1800" dirty="0" smtClean="0"/>
                            <a:t>+70°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sz="1800" dirty="0" smtClean="0"/>
                            <a:t>+80° 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dirty="0" smtClean="0"/>
                            <a:t>M_f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0.331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0.588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0.288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0.197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0.1255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0.1109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0.1164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0.1053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0.092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latin typeface="Cambria Math"/>
                              <a:ea typeface="Cambria Math"/>
                            </a:rPr>
                            <a:t>𝞮</a:t>
                          </a:r>
                          <a:endParaRPr 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0.0008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0.0613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0.2339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0.5000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0.8267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1.0000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1.0000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1.0000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1.000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dirty="0" smtClean="0"/>
                            <a:t>resi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0.0043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0.0248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0.0461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0.0619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0.0704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0.0717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0.0717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0.0720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0.072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3505279"/>
                  </p:ext>
                </p:extLst>
              </p:nvPr>
            </p:nvGraphicFramePr>
            <p:xfrm>
              <a:off x="37618" y="2286000"/>
              <a:ext cx="9067800" cy="1605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4400"/>
                    <a:gridCol w="914400"/>
                    <a:gridCol w="914400"/>
                    <a:gridCol w="914400"/>
                    <a:gridCol w="914400"/>
                    <a:gridCol w="914400"/>
                    <a:gridCol w="914400"/>
                    <a:gridCol w="914400"/>
                    <a:gridCol w="914400"/>
                    <a:gridCol w="838200"/>
                  </a:tblGrid>
                  <a:tr h="492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67" t="-6173" r="-894667" b="-2432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sv-SE" sz="1800" dirty="0" smtClean="0"/>
                            <a:t>+0</a:t>
                          </a:r>
                          <a:r>
                            <a:rPr lang="sv-SE" sz="1800" dirty="0" smtClean="0"/>
                            <a:t>° </a:t>
                          </a:r>
                          <a:endParaRPr 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sz="1800" dirty="0" smtClean="0"/>
                            <a:t>+10</a:t>
                          </a:r>
                          <a:r>
                            <a:rPr lang="sv-SE" sz="1800" dirty="0" smtClean="0"/>
                            <a:t>°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sz="1800" dirty="0" smtClean="0"/>
                            <a:t>+20</a:t>
                          </a:r>
                          <a:r>
                            <a:rPr lang="sv-SE" sz="1800" dirty="0" smtClean="0"/>
                            <a:t>°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sz="1800" dirty="0" smtClean="0"/>
                            <a:t>+30</a:t>
                          </a:r>
                          <a:r>
                            <a:rPr lang="sv-SE" sz="1800" dirty="0" smtClean="0"/>
                            <a:t>°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sz="1800" dirty="0" smtClean="0"/>
                            <a:t>+40</a:t>
                          </a:r>
                          <a:r>
                            <a:rPr lang="sv-SE" sz="1800" dirty="0" smtClean="0"/>
                            <a:t>°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sz="1800" dirty="0" smtClean="0"/>
                            <a:t>+50</a:t>
                          </a:r>
                          <a:r>
                            <a:rPr lang="sv-SE" sz="1800" dirty="0" smtClean="0"/>
                            <a:t>°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sz="1800" dirty="0" smtClean="0"/>
                            <a:t>+60</a:t>
                          </a:r>
                          <a:r>
                            <a:rPr lang="sv-SE" sz="1800" dirty="0" smtClean="0"/>
                            <a:t>°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sz="1800" dirty="0" smtClean="0"/>
                            <a:t>+70</a:t>
                          </a:r>
                          <a:r>
                            <a:rPr lang="sv-SE" sz="1800" dirty="0" smtClean="0"/>
                            <a:t>°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sz="1800" dirty="0" smtClean="0"/>
                            <a:t>+80</a:t>
                          </a:r>
                          <a:r>
                            <a:rPr lang="sv-SE" sz="1800" dirty="0" smtClean="0"/>
                            <a:t>° 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dirty="0" smtClean="0"/>
                            <a:t>M_f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0.331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0.588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0.288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0.197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0.1255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0.1109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0.1164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0.1053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0.092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latin typeface="Cambria Math"/>
                              <a:ea typeface="Cambria Math"/>
                            </a:rPr>
                            <a:t>𝞮</a:t>
                          </a:r>
                          <a:endParaRPr 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0.0008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0.0613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0.2339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0.5000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0.8267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1.0000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1.0000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1.0000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1.000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dirty="0" smtClean="0"/>
                            <a:t>resi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0.0043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0.0248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0.0461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0.0619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0.0704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0.0717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0.0717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0.0720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0.072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574145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" y="868680"/>
            <a:ext cx="9124378" cy="512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</a:t>
                </a:r>
                <a:r>
                  <a:rPr lang="sv-SE" dirty="0"/>
                  <a:t>0° 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3396" t="-3974" r="-2264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69318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62" y="665376"/>
            <a:ext cx="8698477" cy="2016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62" y="4842000"/>
            <a:ext cx="8698477" cy="2016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06" y="2770768"/>
            <a:ext cx="8832989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5"/>
              <p:cNvSpPr txBox="1"/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1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</a:t>
                </a:r>
                <a:r>
                  <a:rPr lang="sv-SE" dirty="0"/>
                  <a:t>0° 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blipFill rotWithShape="0">
                <a:blip r:embed="rId5"/>
                <a:stretch>
                  <a:fillRect l="-3659" t="-3974" r="-2439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47024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" y="868680"/>
            <a:ext cx="9124378" cy="512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6200" y="76200"/>
                <a:ext cx="161999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1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3396" t="-2551" r="-2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9981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14" y="609600"/>
            <a:ext cx="8698477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5"/>
              <p:cNvSpPr txBox="1"/>
              <p:nvPr/>
            </p:nvSpPr>
            <p:spPr>
              <a:xfrm>
                <a:off x="76200" y="76200"/>
                <a:ext cx="150297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</a:t>
                </a:r>
                <a:r>
                  <a:rPr lang="sv-SE" dirty="0"/>
                  <a:t>1</a:t>
                </a:r>
                <a:endParaRPr lang="sv-SE" dirty="0" smtClean="0"/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1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502976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3659" t="-3061" r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14" y="2760562"/>
            <a:ext cx="8698477" cy="2016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714" y="4842000"/>
            <a:ext cx="8698477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67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5"/>
              <p:cNvSpPr txBox="1"/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blipFill rotWithShape="0">
                <a:blip r:embed="rId2"/>
                <a:stretch>
                  <a:fillRect l="-3396" t="-3974" r="-2264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3" y="909000"/>
            <a:ext cx="9020135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128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" y="868680"/>
            <a:ext cx="9124378" cy="512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2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3396" t="-3974" r="-2264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336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700086"/>
            <a:ext cx="8698477" cy="2016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2826000"/>
            <a:ext cx="8698477" cy="2016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" y="4842000"/>
            <a:ext cx="8698477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5"/>
              <p:cNvSpPr txBox="1"/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2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blipFill rotWithShape="0">
                <a:blip r:embed="rId5"/>
                <a:stretch>
                  <a:fillRect l="-3396" t="-3974" r="-2264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20315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" y="868680"/>
            <a:ext cx="9124378" cy="512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6200" y="76200"/>
                <a:ext cx="161999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3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3396" t="-2551" r="-2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336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87" y="685800"/>
            <a:ext cx="8698477" cy="2016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87" y="2743200"/>
            <a:ext cx="8698477" cy="2016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287" y="4842000"/>
            <a:ext cx="8698477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5"/>
              <p:cNvSpPr txBox="1"/>
              <p:nvPr/>
            </p:nvSpPr>
            <p:spPr>
              <a:xfrm>
                <a:off x="76200" y="76200"/>
                <a:ext cx="150297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1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3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502976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3659" t="-3061" r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64175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" y="868680"/>
            <a:ext cx="9124378" cy="512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6200" y="76200"/>
                <a:ext cx="161999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4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3396" t="-2551" r="-2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336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8698477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50297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1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4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502976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3659" t="-3061" r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43200"/>
            <a:ext cx="8698477" cy="2016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56468"/>
            <a:ext cx="8698477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908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" y="868680"/>
            <a:ext cx="9124378" cy="512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6200" y="76200"/>
                <a:ext cx="161999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5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3396" t="-2551" r="-2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336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6" y="685800"/>
            <a:ext cx="8698477" cy="2016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6" y="4822709"/>
            <a:ext cx="8698477" cy="2016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06709"/>
            <a:ext cx="8832989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50297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1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5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502976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3659" t="-3061" r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52110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" y="868680"/>
            <a:ext cx="9124378" cy="512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6200" y="76200"/>
                <a:ext cx="161999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6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3396" t="-2551" r="-2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79186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08" y="457200"/>
            <a:ext cx="8698477" cy="2016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08" y="4842000"/>
            <a:ext cx="8698477" cy="2016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52" y="2680022"/>
            <a:ext cx="8832989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5"/>
              <p:cNvSpPr txBox="1"/>
              <p:nvPr/>
            </p:nvSpPr>
            <p:spPr>
              <a:xfrm>
                <a:off x="76200" y="76200"/>
                <a:ext cx="150297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1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6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502976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3659" t="-3061" r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3095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6" y="685800"/>
            <a:ext cx="8698477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1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3659" t="-3974" r="-2439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84600"/>
            <a:ext cx="8832989" cy="2016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42000"/>
            <a:ext cx="8832989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3886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" y="868680"/>
            <a:ext cx="9124378" cy="512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6200" y="76200"/>
                <a:ext cx="161999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7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3396" t="-2551" r="-2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79186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6" y="552278"/>
            <a:ext cx="8698477" cy="2016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6" y="4842000"/>
            <a:ext cx="8698477" cy="2016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00033"/>
            <a:ext cx="8832989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50297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1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7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502976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3659" t="-3061" r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44565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" y="868680"/>
            <a:ext cx="9124378" cy="512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6200" y="76200"/>
                <a:ext cx="161999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8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3396" t="-2551" r="-2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79186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4314"/>
            <a:ext cx="8698477" cy="2016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3200"/>
            <a:ext cx="8698477" cy="2016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26603"/>
            <a:ext cx="8698477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50297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1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8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502976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3659" t="-3061" r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72843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61250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" y="76200"/>
            <a:ext cx="3462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SFA3 works for two dipole systems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/>
          <a:stretch/>
        </p:blipFill>
        <p:spPr bwMode="auto">
          <a:xfrm>
            <a:off x="0" y="4800600"/>
            <a:ext cx="7239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/>
          <a:stretch/>
        </p:blipFill>
        <p:spPr bwMode="auto">
          <a:xfrm>
            <a:off x="0" y="2743200"/>
            <a:ext cx="7239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6"/>
          <a:stretch/>
        </p:blipFill>
        <p:spPr bwMode="auto">
          <a:xfrm>
            <a:off x="0" y="762000"/>
            <a:ext cx="716728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7543800" y="609600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5400000" flipV="1">
            <a:off x="7772400" y="854635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16200000">
            <a:off x="1828800" y="659425"/>
            <a:ext cx="0" cy="1371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16200000">
            <a:off x="1828800" y="1321776"/>
            <a:ext cx="0" cy="1371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605827" y="2447330"/>
            <a:ext cx="233314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/>
              <a:t>The emission is isotropic at 45 and 135 degree, which can also be seen from SFA3 fitting plot.</a:t>
            </a:r>
          </a:p>
          <a:p>
            <a:pPr algn="just"/>
            <a:endParaRPr lang="en-US" sz="1200" dirty="0" smtClean="0"/>
          </a:p>
          <a:p>
            <a:pPr algn="just"/>
            <a:r>
              <a:rPr lang="sv-SE" sz="1200" dirty="0" smtClean="0"/>
              <a:t>SFA3 plot (second row) can be seen as the cross section of the 2D portrait at em = 0,  45, 90, 135 degree.</a:t>
            </a:r>
          </a:p>
          <a:p>
            <a:pPr algn="just"/>
            <a:endParaRPr lang="en-US" sz="1200" dirty="0"/>
          </a:p>
          <a:p>
            <a:pPr algn="just"/>
            <a:r>
              <a:rPr lang="en-US" sz="1200" dirty="0" smtClean="0"/>
              <a:t>SFA3 mathematically work in this case.</a:t>
            </a:r>
          </a:p>
          <a:p>
            <a:pPr algn="just"/>
            <a:endParaRPr lang="en-US" sz="1200" dirty="0"/>
          </a:p>
          <a:p>
            <a:pPr algn="just"/>
            <a:r>
              <a:rPr lang="sv-SE" sz="1200" dirty="0" smtClean="0"/>
              <a:t>et = 0 means no energy transfer between two dipoles, also fit in the reality.</a:t>
            </a:r>
          </a:p>
          <a:p>
            <a:pPr algn="just"/>
            <a:endParaRPr lang="sv-SE" sz="1200" dirty="0"/>
          </a:p>
          <a:p>
            <a:pPr algn="just"/>
            <a:r>
              <a:rPr lang="sv-SE" sz="1200" dirty="0" smtClean="0"/>
              <a:t>Feature of Fnoet:</a:t>
            </a:r>
          </a:p>
          <a:p>
            <a:pPr algn="just"/>
            <a:r>
              <a:rPr lang="sv-SE" sz="1200" dirty="0" smtClean="0"/>
              <a:t>Mnoet = 0, becasue Mex = 0</a:t>
            </a:r>
          </a:p>
          <a:p>
            <a:pPr algn="just"/>
            <a:r>
              <a:rPr lang="sv-SE" sz="1200" dirty="0" smtClean="0"/>
              <a:t>Fnoet should always be symmetric along diagnal. </a:t>
            </a:r>
          </a:p>
          <a:p>
            <a:pPr algn="just"/>
            <a:endParaRPr lang="sv-SE" sz="1200" dirty="0"/>
          </a:p>
          <a:p>
            <a:pPr algn="just"/>
            <a:r>
              <a:rPr lang="sv-SE" sz="1200" dirty="0" smtClean="0"/>
              <a:t>Only two dipoles can be distinguished on 2D portrait.</a:t>
            </a:r>
          </a:p>
          <a:p>
            <a:pPr algn="just"/>
            <a:endParaRPr lang="sv-SE" sz="1200" dirty="0"/>
          </a:p>
        </p:txBody>
      </p:sp>
      <p:sp>
        <p:nvSpPr>
          <p:cNvPr id="13" name="Rectangle 12"/>
          <p:cNvSpPr/>
          <p:nvPr/>
        </p:nvSpPr>
        <p:spPr>
          <a:xfrm>
            <a:off x="7391400" y="1524000"/>
            <a:ext cx="838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0°, </a:t>
            </a:r>
            <a:r>
              <a:rPr lang="en-US" dirty="0" smtClean="0"/>
              <a:t>90</a:t>
            </a:r>
            <a:r>
              <a:rPr lang="en-US" dirty="0"/>
              <a:t>°</a:t>
            </a:r>
          </a:p>
          <a:p>
            <a:r>
              <a:rPr lang="en-US" dirty="0" smtClean="0"/>
              <a:t>[1,  0 </a:t>
            </a:r>
          </a:p>
          <a:p>
            <a:r>
              <a:rPr lang="en-US" dirty="0"/>
              <a:t> </a:t>
            </a:r>
            <a:r>
              <a:rPr lang="en-US" dirty="0" smtClean="0"/>
              <a:t>0,  1]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086600" y="304800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90°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8077200" y="914400"/>
            <a:ext cx="380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0°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40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735367"/>
            <a:ext cx="5902538" cy="136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241304"/>
            <a:ext cx="5902538" cy="136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765600"/>
            <a:ext cx="5902538" cy="136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0" y="14797"/>
                <a:ext cx="9144000" cy="7491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sv-SE" sz="1600" dirty="0" smtClean="0"/>
                  <a:t>For the system consisting of two dipoles without et 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𝑒𝑡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𝑚𝑎𝑡𝑟𝑖𝑥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sv-SE" sz="1600" dirty="0" smtClean="0"/>
                  <a:t>), </a:t>
                </a:r>
                <a:r>
                  <a:rPr lang="sv-SE" sz="1600" dirty="0"/>
                  <a:t>the </a:t>
                </a:r>
                <a:r>
                  <a:rPr lang="sv-SE" sz="1600" dirty="0" smtClean="0"/>
                  <a:t>model always work. Because the 2D portraits are alway symmetric along the diagnol, and this can always be fitted by Fnoet.</a:t>
                </a: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797"/>
                <a:ext cx="9144000" cy="749179"/>
              </a:xfrm>
              <a:prstGeom prst="rect">
                <a:avLst/>
              </a:prstGeom>
              <a:blipFill rotWithShape="0">
                <a:blip r:embed="rId5"/>
                <a:stretch>
                  <a:fillRect l="-333" r="-333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9"/>
          <p:cNvSpPr/>
          <p:nvPr/>
        </p:nvSpPr>
        <p:spPr>
          <a:xfrm>
            <a:off x="109739" y="1280323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30°]</a:t>
            </a:r>
            <a:endParaRPr lang="en-US" sz="1600" dirty="0"/>
          </a:p>
        </p:txBody>
      </p:sp>
      <p:sp>
        <p:nvSpPr>
          <p:cNvPr id="7" name="Rectangle 19"/>
          <p:cNvSpPr/>
          <p:nvPr/>
        </p:nvSpPr>
        <p:spPr>
          <a:xfrm>
            <a:off x="109739" y="2756027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6</a:t>
            </a:r>
            <a:r>
              <a:rPr lang="sv-SE" sz="1600" dirty="0" smtClean="0"/>
              <a:t>0°]</a:t>
            </a:r>
            <a:endParaRPr lang="en-US" sz="1600" dirty="0"/>
          </a:p>
        </p:txBody>
      </p:sp>
      <p:sp>
        <p:nvSpPr>
          <p:cNvPr id="9" name="Rectangle 19"/>
          <p:cNvSpPr/>
          <p:nvPr/>
        </p:nvSpPr>
        <p:spPr>
          <a:xfrm>
            <a:off x="109739" y="425009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90°]</a:t>
            </a:r>
            <a:endParaRPr lang="en-US" sz="16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5229430"/>
            <a:ext cx="5902538" cy="1368000"/>
          </a:xfrm>
          <a:prstGeom prst="rect">
            <a:avLst/>
          </a:prstGeom>
        </p:spPr>
      </p:pic>
      <p:sp>
        <p:nvSpPr>
          <p:cNvPr id="12" name="Rectangle 19"/>
          <p:cNvSpPr/>
          <p:nvPr/>
        </p:nvSpPr>
        <p:spPr>
          <a:xfrm>
            <a:off x="109738" y="5622888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120°]</a:t>
            </a:r>
            <a:endParaRPr lang="en-US" sz="1600" dirty="0"/>
          </a:p>
        </p:txBody>
      </p:sp>
      <p:sp>
        <p:nvSpPr>
          <p:cNvPr id="13" name="文本框 12"/>
          <p:cNvSpPr txBox="1"/>
          <p:nvPr/>
        </p:nvSpPr>
        <p:spPr>
          <a:xfrm>
            <a:off x="6096000" y="3089036"/>
            <a:ext cx="304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sz="1600" dirty="0" smtClean="0"/>
              <a:t>et </a:t>
            </a:r>
            <a:r>
              <a:rPr lang="en-US" sz="1600" dirty="0" smtClean="0"/>
              <a:t>= 0</a:t>
            </a:r>
          </a:p>
          <a:p>
            <a:pPr algn="just"/>
            <a:r>
              <a:rPr lang="en-US" sz="1600" dirty="0" err="1" smtClean="0"/>
              <a:t>noet</a:t>
            </a:r>
            <a:r>
              <a:rPr lang="en-US" sz="1600" dirty="0" smtClean="0"/>
              <a:t> = 1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 smtClean="0"/>
              <a:t>The model fit mathematically and fit in the reality.</a:t>
            </a:r>
            <a:endParaRPr lang="en-US" sz="1600" dirty="0"/>
          </a:p>
        </p:txBody>
      </p:sp>
      <p:sp>
        <p:nvSpPr>
          <p:cNvPr id="2" name="椭圆 1"/>
          <p:cNvSpPr/>
          <p:nvPr/>
        </p:nvSpPr>
        <p:spPr>
          <a:xfrm>
            <a:off x="1398234" y="2954044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椭圆 13"/>
          <p:cNvSpPr/>
          <p:nvPr/>
        </p:nvSpPr>
        <p:spPr>
          <a:xfrm>
            <a:off x="1066800" y="330841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椭圆 14"/>
          <p:cNvSpPr/>
          <p:nvPr/>
        </p:nvSpPr>
        <p:spPr>
          <a:xfrm>
            <a:off x="1236956" y="1662345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椭圆 15"/>
          <p:cNvSpPr/>
          <p:nvPr/>
        </p:nvSpPr>
        <p:spPr>
          <a:xfrm>
            <a:off x="1066800" y="1824733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椭圆 16"/>
          <p:cNvSpPr/>
          <p:nvPr/>
        </p:nvSpPr>
        <p:spPr>
          <a:xfrm>
            <a:off x="1591322" y="4276078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椭圆 17"/>
          <p:cNvSpPr/>
          <p:nvPr/>
        </p:nvSpPr>
        <p:spPr>
          <a:xfrm>
            <a:off x="1071979" y="4777667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椭圆 18"/>
          <p:cNvSpPr/>
          <p:nvPr/>
        </p:nvSpPr>
        <p:spPr>
          <a:xfrm>
            <a:off x="1805867" y="5567041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椭圆 19"/>
          <p:cNvSpPr/>
          <p:nvPr/>
        </p:nvSpPr>
        <p:spPr>
          <a:xfrm>
            <a:off x="1075678" y="6283752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55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/>
          <a:srcRect l="18998" r="50820"/>
          <a:stretch/>
        </p:blipFill>
        <p:spPr>
          <a:xfrm>
            <a:off x="1447800" y="3429000"/>
            <a:ext cx="2209800" cy="16452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876800" y="1300028"/>
            <a:ext cx="35814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 smtClean="0"/>
              <a:t>On the other word, if the 2D portrait are </a:t>
            </a:r>
            <a:r>
              <a:rPr lang="en-US" sz="1600" b="1" dirty="0" smtClean="0"/>
              <a:t>still axis symmetric along both diagonal and y axis </a:t>
            </a:r>
            <a:r>
              <a:rPr lang="en-US" sz="1600" dirty="0" smtClean="0"/>
              <a:t>after some kind of energy transfer (et is not equal not to 1), then the model can not work. </a:t>
            </a:r>
          </a:p>
          <a:p>
            <a:pPr algn="just"/>
            <a:r>
              <a:rPr lang="en-US" sz="1600" b="1" dirty="0" smtClean="0"/>
              <a:t>et portrait plays a role to break the symmetry (only in very special case et portrait is flat). </a:t>
            </a:r>
            <a:r>
              <a:rPr lang="en-US" sz="1600" dirty="0" smtClean="0"/>
              <a:t>Thus when there is et, the more </a:t>
            </a:r>
            <a:r>
              <a:rPr lang="en-US" sz="1600" dirty="0"/>
              <a:t>a</a:t>
            </a:r>
            <a:r>
              <a:rPr lang="en-US" sz="1600" dirty="0" smtClean="0"/>
              <a:t>symmetry, the easier to be fit by the model. </a:t>
            </a:r>
            <a:r>
              <a:rPr lang="sv-SE" sz="1600" dirty="0" smtClean="0"/>
              <a:t>This explains the angle dependent results showing in the following figure.</a:t>
            </a:r>
          </a:p>
        </p:txBody>
      </p:sp>
      <p:sp>
        <p:nvSpPr>
          <p:cNvPr id="5" name="Rectangle 19"/>
          <p:cNvSpPr/>
          <p:nvPr/>
        </p:nvSpPr>
        <p:spPr>
          <a:xfrm>
            <a:off x="409477" y="677413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30°]</a:t>
            </a:r>
            <a:endParaRPr lang="en-US" sz="1600" dirty="0"/>
          </a:p>
        </p:txBody>
      </p:sp>
      <p:sp>
        <p:nvSpPr>
          <p:cNvPr id="6" name="Rectangle 19"/>
          <p:cNvSpPr/>
          <p:nvPr/>
        </p:nvSpPr>
        <p:spPr>
          <a:xfrm>
            <a:off x="409477" y="2379868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6</a:t>
            </a:r>
            <a:r>
              <a:rPr lang="sv-SE" sz="1600" dirty="0" smtClean="0"/>
              <a:t>0°]</a:t>
            </a:r>
            <a:endParaRPr lang="en-US" sz="1600" dirty="0"/>
          </a:p>
        </p:txBody>
      </p:sp>
      <p:sp>
        <p:nvSpPr>
          <p:cNvPr id="7" name="Rectangle 19"/>
          <p:cNvSpPr/>
          <p:nvPr/>
        </p:nvSpPr>
        <p:spPr>
          <a:xfrm>
            <a:off x="409477" y="4082323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90°]</a:t>
            </a:r>
            <a:endParaRPr lang="en-US" sz="1600" dirty="0"/>
          </a:p>
        </p:txBody>
      </p:sp>
      <p:sp>
        <p:nvSpPr>
          <p:cNvPr id="8" name="Rectangle 19"/>
          <p:cNvSpPr/>
          <p:nvPr/>
        </p:nvSpPr>
        <p:spPr>
          <a:xfrm>
            <a:off x="409477" y="5622888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120°]</a:t>
            </a:r>
            <a:endParaRPr lang="en-US" sz="1600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548" y="4342800"/>
            <a:ext cx="3325858" cy="248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5"/>
              <p:cNvSpPr txBox="1"/>
              <p:nvPr/>
            </p:nvSpPr>
            <p:spPr>
              <a:xfrm>
                <a:off x="5708648" y="381000"/>
                <a:ext cx="1917704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et_matrix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648" y="381000"/>
                <a:ext cx="1917704" cy="554254"/>
              </a:xfrm>
              <a:prstGeom prst="rect">
                <a:avLst/>
              </a:prstGeom>
              <a:blipFill rotWithShape="0">
                <a:blip r:embed="rId4"/>
                <a:stretch>
                  <a:fillRect l="-2540" b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5"/>
          <a:srcRect l="20517" r="53089"/>
          <a:stretch/>
        </p:blipFill>
        <p:spPr>
          <a:xfrm>
            <a:off x="1402080" y="5181600"/>
            <a:ext cx="2133600" cy="16452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6"/>
          <a:srcRect l="18733" r="52126"/>
          <a:stretch/>
        </p:blipFill>
        <p:spPr>
          <a:xfrm>
            <a:off x="1428750" y="1726545"/>
            <a:ext cx="2133600" cy="16452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7"/>
          <a:srcRect l="19024" r="52434"/>
          <a:stretch/>
        </p:blipFill>
        <p:spPr>
          <a:xfrm>
            <a:off x="1466850" y="19877"/>
            <a:ext cx="2057400" cy="1645200"/>
          </a:xfrm>
          <a:prstGeom prst="rect">
            <a:avLst/>
          </a:prstGeom>
        </p:spPr>
      </p:pic>
      <p:sp>
        <p:nvSpPr>
          <p:cNvPr id="15" name="椭圆 14"/>
          <p:cNvSpPr/>
          <p:nvPr/>
        </p:nvSpPr>
        <p:spPr>
          <a:xfrm>
            <a:off x="1998956" y="304800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椭圆 15"/>
          <p:cNvSpPr/>
          <p:nvPr/>
        </p:nvSpPr>
        <p:spPr>
          <a:xfrm>
            <a:off x="1614302" y="2590221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椭圆 16"/>
          <p:cNvSpPr/>
          <p:nvPr/>
        </p:nvSpPr>
        <p:spPr>
          <a:xfrm>
            <a:off x="1828800" y="1318332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椭圆 17"/>
          <p:cNvSpPr/>
          <p:nvPr/>
        </p:nvSpPr>
        <p:spPr>
          <a:xfrm>
            <a:off x="1596546" y="1102312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椭圆 18"/>
          <p:cNvSpPr/>
          <p:nvPr/>
        </p:nvSpPr>
        <p:spPr>
          <a:xfrm>
            <a:off x="2247900" y="4737879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椭圆 19"/>
          <p:cNvSpPr/>
          <p:nvPr/>
        </p:nvSpPr>
        <p:spPr>
          <a:xfrm>
            <a:off x="1613330" y="4077208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椭圆 20"/>
          <p:cNvSpPr/>
          <p:nvPr/>
        </p:nvSpPr>
        <p:spPr>
          <a:xfrm>
            <a:off x="2495550" y="6485588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椭圆 21"/>
          <p:cNvSpPr/>
          <p:nvPr/>
        </p:nvSpPr>
        <p:spPr>
          <a:xfrm>
            <a:off x="1615019" y="5593561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8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943600" y="2398905"/>
            <a:ext cx="1371600" cy="13671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5562600" y="2015685"/>
            <a:ext cx="2133600" cy="2133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 flipV="1">
            <a:off x="5410200" y="3082485"/>
            <a:ext cx="2438400" cy="2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5400000" flipH="1" flipV="1">
            <a:off x="5411310" y="3233775"/>
            <a:ext cx="2438400" cy="2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6319667" y="1447800"/>
            <a:ext cx="619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noet</a:t>
            </a:r>
            <a:endParaRPr lang="en-US" dirty="0"/>
          </a:p>
        </p:txBody>
      </p:sp>
      <p:sp>
        <p:nvSpPr>
          <p:cNvPr id="14" name="矩形 13"/>
          <p:cNvSpPr/>
          <p:nvPr/>
        </p:nvSpPr>
        <p:spPr>
          <a:xfrm>
            <a:off x="3194605" y="2398905"/>
            <a:ext cx="1371600" cy="13671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矩形 14"/>
          <p:cNvSpPr/>
          <p:nvPr/>
        </p:nvSpPr>
        <p:spPr>
          <a:xfrm>
            <a:off x="457200" y="2398905"/>
            <a:ext cx="1371600" cy="13671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文本框 15"/>
          <p:cNvSpPr txBox="1"/>
          <p:nvPr/>
        </p:nvSpPr>
        <p:spPr>
          <a:xfrm>
            <a:off x="3692500" y="1447800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et</a:t>
            </a:r>
            <a:endParaRPr 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752508" y="1447800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2362200" y="286777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</a:t>
            </a:r>
            <a:endParaRPr 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5104861" y="286555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2" name="矩形 21"/>
          <p:cNvSpPr/>
          <p:nvPr/>
        </p:nvSpPr>
        <p:spPr>
          <a:xfrm>
            <a:off x="3265203" y="4454085"/>
            <a:ext cx="190545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Asymmetry</a:t>
            </a:r>
          </a:p>
          <a:p>
            <a:endParaRPr lang="en-US" dirty="0"/>
          </a:p>
          <a:p>
            <a:r>
              <a:rPr lang="en-US" dirty="0" smtClean="0"/>
              <a:t>Only in few cases, </a:t>
            </a:r>
          </a:p>
          <a:p>
            <a:r>
              <a:rPr lang="en-US" dirty="0" smtClean="0"/>
              <a:t>et can be flat</a:t>
            </a:r>
            <a:endParaRPr lang="en-US" dirty="0"/>
          </a:p>
        </p:txBody>
      </p:sp>
      <p:sp>
        <p:nvSpPr>
          <p:cNvPr id="23" name="矩形 22"/>
          <p:cNvSpPr/>
          <p:nvPr/>
        </p:nvSpPr>
        <p:spPr>
          <a:xfrm>
            <a:off x="6060813" y="4449646"/>
            <a:ext cx="11371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ymmetry</a:t>
            </a:r>
            <a:endParaRPr lang="en-US" dirty="0"/>
          </a:p>
        </p:txBody>
      </p:sp>
      <p:sp>
        <p:nvSpPr>
          <p:cNvPr id="24" name="矩形 23"/>
          <p:cNvSpPr/>
          <p:nvPr/>
        </p:nvSpPr>
        <p:spPr>
          <a:xfrm>
            <a:off x="575203" y="4449646"/>
            <a:ext cx="1252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Asymmetry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36102" y="363285"/>
            <a:ext cx="7521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the raw portrait are still symmetric along diagonal </a:t>
            </a:r>
            <a:r>
              <a:rPr lang="en-US" dirty="0" smtClean="0">
                <a:solidFill>
                  <a:schemeClr val="accent1"/>
                </a:solidFill>
              </a:rPr>
              <a:t>after energy transfer</a:t>
            </a:r>
            <a:r>
              <a:rPr lang="en-US" dirty="0" smtClean="0"/>
              <a:t>, then the model can not work.</a:t>
            </a:r>
            <a:endParaRPr lang="en-US" dirty="0"/>
          </a:p>
        </p:txBody>
      </p:sp>
      <p:sp>
        <p:nvSpPr>
          <p:cNvPr id="26" name="椭圆 25"/>
          <p:cNvSpPr/>
          <p:nvPr/>
        </p:nvSpPr>
        <p:spPr>
          <a:xfrm>
            <a:off x="3220930" y="2722330"/>
            <a:ext cx="615201" cy="270314"/>
          </a:xfrm>
          <a:prstGeom prst="ellipse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椭圆 26"/>
          <p:cNvSpPr/>
          <p:nvPr/>
        </p:nvSpPr>
        <p:spPr>
          <a:xfrm>
            <a:off x="4096999" y="2722331"/>
            <a:ext cx="445184" cy="270313"/>
          </a:xfrm>
          <a:prstGeom prst="ellipse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672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505200"/>
            <a:ext cx="7098578" cy="1645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8" y="5212800"/>
            <a:ext cx="7098578" cy="1645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78" y="1752600"/>
            <a:ext cx="7098578" cy="1645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" y="0"/>
            <a:ext cx="7098578" cy="1645200"/>
          </a:xfrm>
          <a:prstGeom prst="rect">
            <a:avLst/>
          </a:prstGeom>
        </p:spPr>
      </p:pic>
      <p:sp>
        <p:nvSpPr>
          <p:cNvPr id="4" name="Rectangle 19"/>
          <p:cNvSpPr/>
          <p:nvPr/>
        </p:nvSpPr>
        <p:spPr>
          <a:xfrm>
            <a:off x="-76200" y="677413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30°]</a:t>
            </a:r>
            <a:endParaRPr lang="en-US" sz="1600" dirty="0"/>
          </a:p>
        </p:txBody>
      </p:sp>
      <p:sp>
        <p:nvSpPr>
          <p:cNvPr id="5" name="Rectangle 19"/>
          <p:cNvSpPr/>
          <p:nvPr/>
        </p:nvSpPr>
        <p:spPr>
          <a:xfrm>
            <a:off x="-76200" y="229635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6</a:t>
            </a:r>
            <a:r>
              <a:rPr lang="sv-SE" sz="1600" dirty="0" smtClean="0"/>
              <a:t>0°]</a:t>
            </a:r>
            <a:endParaRPr lang="en-US" sz="1600" dirty="0"/>
          </a:p>
        </p:txBody>
      </p:sp>
      <p:sp>
        <p:nvSpPr>
          <p:cNvPr id="6" name="Rectangle 19"/>
          <p:cNvSpPr/>
          <p:nvPr/>
        </p:nvSpPr>
        <p:spPr>
          <a:xfrm>
            <a:off x="-76200" y="4202246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7</a:t>
            </a:r>
            <a:r>
              <a:rPr lang="sv-SE" sz="1600" dirty="0"/>
              <a:t>2</a:t>
            </a:r>
            <a:r>
              <a:rPr lang="sv-SE" sz="1600" dirty="0" smtClean="0"/>
              <a:t>°]</a:t>
            </a:r>
            <a:endParaRPr lang="en-US" sz="1600" dirty="0"/>
          </a:p>
        </p:txBody>
      </p:sp>
      <p:sp>
        <p:nvSpPr>
          <p:cNvPr id="7" name="Rectangle 19"/>
          <p:cNvSpPr/>
          <p:nvPr/>
        </p:nvSpPr>
        <p:spPr>
          <a:xfrm>
            <a:off x="-76200" y="5867400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120°]</a:t>
            </a:r>
            <a:endParaRPr lang="en-US" sz="1600" dirty="0"/>
          </a:p>
        </p:txBody>
      </p:sp>
      <p:sp>
        <p:nvSpPr>
          <p:cNvPr id="14" name="矩形 13"/>
          <p:cNvSpPr/>
          <p:nvPr/>
        </p:nvSpPr>
        <p:spPr>
          <a:xfrm>
            <a:off x="6456164" y="52221"/>
            <a:ext cx="268783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 smtClean="0"/>
              <a:t>Mathematically the SFA3 model does not work, because the residue is high and 2D portraits are different. </a:t>
            </a:r>
          </a:p>
          <a:p>
            <a:pPr algn="just"/>
            <a:r>
              <a:rPr lang="en-US" sz="1600" dirty="0" smtClean="0"/>
              <a:t>However, the fitting results still give useful info. </a:t>
            </a:r>
            <a:r>
              <a:rPr lang="en-US" sz="1600" dirty="0"/>
              <a:t>The fitting results show the property of the emitter (phase and M)</a:t>
            </a:r>
          </a:p>
          <a:p>
            <a:pPr algn="just"/>
            <a:r>
              <a:rPr lang="en-US" sz="1600" dirty="0"/>
              <a:t>Also, et = 1 also agree with that there is strong energy transfer process within the system. But it is not single funnel. </a:t>
            </a:r>
          </a:p>
          <a:p>
            <a:pPr algn="just"/>
            <a:endParaRPr lang="sv-SE" sz="1600" dirty="0" smtClean="0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7039735" y="4197734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rot="-1800000">
            <a:off x="7062084" y="4197734"/>
            <a:ext cx="90242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7072758" y="5051688"/>
            <a:ext cx="90242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rot="-1800000">
            <a:off x="7095107" y="5051688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8077200" y="3890094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p:sp>
        <p:nvSpPr>
          <p:cNvPr id="22" name="文本框 21"/>
          <p:cNvSpPr txBox="1"/>
          <p:nvPr/>
        </p:nvSpPr>
        <p:spPr>
          <a:xfrm>
            <a:off x="8072425" y="4712694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p:sp>
        <p:nvSpPr>
          <p:cNvPr id="23" name="矩形 22"/>
          <p:cNvSpPr/>
          <p:nvPr/>
        </p:nvSpPr>
        <p:spPr>
          <a:xfrm>
            <a:off x="6694883" y="4153293"/>
            <a:ext cx="4619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/>
              <a:t>30°</a:t>
            </a:r>
            <a:endParaRPr lang="en-US" sz="1600" dirty="0"/>
          </a:p>
        </p:txBody>
      </p:sp>
      <p:sp>
        <p:nvSpPr>
          <p:cNvPr id="24" name="弧形 23"/>
          <p:cNvSpPr/>
          <p:nvPr/>
        </p:nvSpPr>
        <p:spPr>
          <a:xfrm>
            <a:off x="7776900" y="4047030"/>
            <a:ext cx="248056" cy="242746"/>
          </a:xfrm>
          <a:prstGeom prst="arc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弧形 24"/>
          <p:cNvSpPr/>
          <p:nvPr/>
        </p:nvSpPr>
        <p:spPr>
          <a:xfrm>
            <a:off x="7808527" y="4897360"/>
            <a:ext cx="248056" cy="242746"/>
          </a:xfrm>
          <a:prstGeom prst="arc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矩形 25"/>
          <p:cNvSpPr/>
          <p:nvPr/>
        </p:nvSpPr>
        <p:spPr>
          <a:xfrm>
            <a:off x="6676738" y="5023589"/>
            <a:ext cx="4619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/>
              <a:t>30°</a:t>
            </a:r>
            <a:endParaRPr lang="en-US" sz="1600" dirty="0"/>
          </a:p>
        </p:txBody>
      </p:sp>
      <p:cxnSp>
        <p:nvCxnSpPr>
          <p:cNvPr id="27" name="直接箭头连接符 26"/>
          <p:cNvCxnSpPr/>
          <p:nvPr/>
        </p:nvCxnSpPr>
        <p:spPr>
          <a:xfrm rot="-1800000">
            <a:off x="7041039" y="6270888"/>
            <a:ext cx="90242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7051713" y="6273882"/>
            <a:ext cx="90242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8001000" y="5849160"/>
            <a:ext cx="11512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 = 0.866</a:t>
            </a:r>
          </a:p>
          <a:p>
            <a:r>
              <a:rPr lang="en-US" sz="1600" dirty="0" smtClean="0"/>
              <a:t>Phase = 15</a:t>
            </a:r>
            <a:r>
              <a:rPr lang="sv-SE" sz="1600" dirty="0"/>
              <a:t>°</a:t>
            </a:r>
            <a:endParaRPr lang="en-US" sz="1600" dirty="0" smtClean="0"/>
          </a:p>
          <a:p>
            <a:r>
              <a:rPr lang="en-US" sz="1600" dirty="0"/>
              <a:t>e</a:t>
            </a:r>
            <a:r>
              <a:rPr lang="en-US" sz="1600" dirty="0" smtClean="0"/>
              <a:t>t = 1</a:t>
            </a:r>
            <a:endParaRPr lang="en-US" sz="1600" dirty="0"/>
          </a:p>
        </p:txBody>
      </p:sp>
      <p:sp>
        <p:nvSpPr>
          <p:cNvPr id="30" name="右箭头 29"/>
          <p:cNvSpPr/>
          <p:nvPr/>
        </p:nvSpPr>
        <p:spPr>
          <a:xfrm rot="5400000">
            <a:off x="7344417" y="5545928"/>
            <a:ext cx="403802" cy="2307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椭圆 31"/>
          <p:cNvSpPr/>
          <p:nvPr/>
        </p:nvSpPr>
        <p:spPr>
          <a:xfrm rot="20788331">
            <a:off x="6942505" y="6070370"/>
            <a:ext cx="1118296" cy="428074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3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5"/>
              <p:cNvSpPr txBox="1"/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±1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blipFill rotWithShape="0">
                <a:blip r:embed="rId2"/>
                <a:stretch>
                  <a:fillRect l="-3396" t="-3974" r="-2264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3" y="909000"/>
            <a:ext cx="9020134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011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8998" r="50820"/>
          <a:stretch/>
        </p:blipFill>
        <p:spPr>
          <a:xfrm>
            <a:off x="6769293" y="0"/>
            <a:ext cx="2209800" cy="1645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53252" y="1739283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Fill the hole</a:t>
            </a:r>
            <a:endParaRPr 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l="4047"/>
          <a:stretch/>
        </p:blipFill>
        <p:spPr>
          <a:xfrm>
            <a:off x="-1" y="15580"/>
            <a:ext cx="6811291" cy="1645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l="4047"/>
          <a:stretch/>
        </p:blipFill>
        <p:spPr>
          <a:xfrm>
            <a:off x="-1" y="5120592"/>
            <a:ext cx="6811291" cy="16452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/>
          <a:srcRect l="4747"/>
          <a:stretch/>
        </p:blipFill>
        <p:spPr>
          <a:xfrm>
            <a:off x="-1" y="3475392"/>
            <a:ext cx="6866177" cy="16452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/>
          <a:srcRect l="6147"/>
          <a:stretch/>
        </p:blipFill>
        <p:spPr>
          <a:xfrm>
            <a:off x="0" y="1769198"/>
            <a:ext cx="6981204" cy="16452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973410" y="2946185"/>
            <a:ext cx="2133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[[0.0, 1.0, </a:t>
            </a:r>
            <a:r>
              <a:rPr lang="en-US" sz="1600" dirty="0"/>
              <a:t>0.0, 0.0],</a:t>
            </a:r>
          </a:p>
          <a:p>
            <a:r>
              <a:rPr lang="en-US" sz="1600" dirty="0" smtClean="0"/>
              <a:t>[1.0</a:t>
            </a:r>
            <a:r>
              <a:rPr lang="en-US" sz="1600" dirty="0"/>
              <a:t>, </a:t>
            </a:r>
            <a:r>
              <a:rPr lang="en-US" sz="1600" dirty="0" smtClean="0"/>
              <a:t>0.0</a:t>
            </a:r>
            <a:r>
              <a:rPr lang="en-US" sz="1600" dirty="0"/>
              <a:t>, 0.0, 0.0],</a:t>
            </a:r>
          </a:p>
          <a:p>
            <a:r>
              <a:rPr lang="en-US" sz="1600" dirty="0" smtClean="0"/>
              <a:t>[</a:t>
            </a:r>
            <a:r>
              <a:rPr lang="en-US" sz="1600" dirty="0"/>
              <a:t>0.0, </a:t>
            </a:r>
            <a:r>
              <a:rPr lang="en-US" sz="1600" dirty="0" smtClean="0"/>
              <a:t>0.0, 1.0, </a:t>
            </a:r>
            <a:r>
              <a:rPr lang="en-US" sz="1600" dirty="0"/>
              <a:t>0.0],</a:t>
            </a:r>
          </a:p>
          <a:p>
            <a:r>
              <a:rPr lang="en-US" sz="1600" dirty="0" smtClean="0"/>
              <a:t>[</a:t>
            </a:r>
            <a:r>
              <a:rPr lang="en-US" sz="1600" dirty="0"/>
              <a:t>0.0, </a:t>
            </a:r>
            <a:r>
              <a:rPr lang="en-US" sz="1600" dirty="0" smtClean="0"/>
              <a:t>0.0, </a:t>
            </a:r>
            <a:r>
              <a:rPr lang="en-US" sz="1600" dirty="0"/>
              <a:t>0.0, </a:t>
            </a:r>
            <a:r>
              <a:rPr lang="en-US" sz="1600" dirty="0" smtClean="0"/>
              <a:t>1.0]]</a:t>
            </a:r>
            <a:endParaRPr lang="en-US" sz="1600" dirty="0"/>
          </a:p>
        </p:txBody>
      </p:sp>
      <p:sp>
        <p:nvSpPr>
          <p:cNvPr id="15" name="Rectangle 19"/>
          <p:cNvSpPr/>
          <p:nvPr/>
        </p:nvSpPr>
        <p:spPr>
          <a:xfrm>
            <a:off x="6984507" y="2582478"/>
            <a:ext cx="15039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90°, 0°, 90</a:t>
            </a:r>
            <a:r>
              <a:rPr lang="sv-SE" sz="1600" dirty="0"/>
              <a:t>°</a:t>
            </a:r>
            <a:r>
              <a:rPr lang="sv-SE" sz="1600" dirty="0" smtClean="0"/>
              <a:t>]</a:t>
            </a:r>
            <a:endParaRPr lang="en-US" sz="1600" dirty="0"/>
          </a:p>
        </p:txBody>
      </p:sp>
      <p:sp>
        <p:nvSpPr>
          <p:cNvPr id="16" name="左右箭头 15"/>
          <p:cNvSpPr/>
          <p:nvPr/>
        </p:nvSpPr>
        <p:spPr>
          <a:xfrm>
            <a:off x="6992651" y="5987895"/>
            <a:ext cx="677624" cy="228600"/>
          </a:xfrm>
          <a:prstGeom prst="left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左右箭头 17"/>
          <p:cNvSpPr/>
          <p:nvPr/>
        </p:nvSpPr>
        <p:spPr>
          <a:xfrm>
            <a:off x="6895768" y="5835494"/>
            <a:ext cx="850707" cy="518775"/>
          </a:xfrm>
          <a:prstGeom prst="left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左右箭头 18"/>
          <p:cNvSpPr/>
          <p:nvPr/>
        </p:nvSpPr>
        <p:spPr>
          <a:xfrm rot="16200000">
            <a:off x="8127475" y="5987895"/>
            <a:ext cx="677624" cy="228600"/>
          </a:xfrm>
          <a:prstGeom prst="left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左右箭头 19"/>
          <p:cNvSpPr/>
          <p:nvPr/>
        </p:nvSpPr>
        <p:spPr>
          <a:xfrm rot="16200000">
            <a:off x="8030592" y="5835494"/>
            <a:ext cx="850707" cy="518775"/>
          </a:xfrm>
          <a:prstGeom prst="left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左右箭头 20"/>
          <p:cNvSpPr/>
          <p:nvPr/>
        </p:nvSpPr>
        <p:spPr>
          <a:xfrm rot="16200000">
            <a:off x="6926403" y="4851910"/>
            <a:ext cx="677624" cy="228600"/>
          </a:xfrm>
          <a:prstGeom prst="left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左右箭头 22"/>
          <p:cNvSpPr/>
          <p:nvPr/>
        </p:nvSpPr>
        <p:spPr>
          <a:xfrm>
            <a:off x="6916061" y="4851909"/>
            <a:ext cx="677624" cy="228600"/>
          </a:xfrm>
          <a:prstGeom prst="left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左右箭头 23"/>
          <p:cNvSpPr/>
          <p:nvPr/>
        </p:nvSpPr>
        <p:spPr>
          <a:xfrm>
            <a:off x="8105902" y="4851911"/>
            <a:ext cx="677624" cy="228600"/>
          </a:xfrm>
          <a:prstGeom prst="left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左右箭头 24"/>
          <p:cNvSpPr/>
          <p:nvPr/>
        </p:nvSpPr>
        <p:spPr>
          <a:xfrm rot="5400000">
            <a:off x="8095560" y="4851910"/>
            <a:ext cx="677624" cy="228600"/>
          </a:xfrm>
          <a:prstGeom prst="left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文本框 25"/>
          <p:cNvSpPr txBox="1"/>
          <p:nvPr/>
        </p:nvSpPr>
        <p:spPr>
          <a:xfrm>
            <a:off x="7363130" y="448215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8521254" y="4501708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70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9"/>
          <p:cNvSpPr/>
          <p:nvPr/>
        </p:nvSpPr>
        <p:spPr>
          <a:xfrm>
            <a:off x="8272569" y="33759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30°]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5"/>
              <p:cNvSpPr txBox="1"/>
              <p:nvPr/>
            </p:nvSpPr>
            <p:spPr>
              <a:xfrm>
                <a:off x="7212792" y="406072"/>
                <a:ext cx="1917704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et_matrix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792" y="406072"/>
                <a:ext cx="1917704" cy="554254"/>
              </a:xfrm>
              <a:prstGeom prst="rect">
                <a:avLst/>
              </a:prstGeom>
              <a:blipFill rotWithShape="0">
                <a:blip r:embed="rId2"/>
                <a:stretch>
                  <a:fillRect l="-2540"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4" y="3429874"/>
            <a:ext cx="7208350" cy="1645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7208350" cy="1645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972" y="5184236"/>
            <a:ext cx="7098578" cy="1645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429874"/>
            <a:ext cx="7208350" cy="16452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1784674"/>
            <a:ext cx="7208350" cy="16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7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9"/>
          <p:cNvSpPr/>
          <p:nvPr/>
        </p:nvSpPr>
        <p:spPr>
          <a:xfrm>
            <a:off x="8272569" y="33759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6</a:t>
            </a:r>
            <a:r>
              <a:rPr lang="sv-SE" sz="1600" dirty="0" smtClean="0"/>
              <a:t>0°]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5"/>
              <p:cNvSpPr txBox="1"/>
              <p:nvPr/>
            </p:nvSpPr>
            <p:spPr>
              <a:xfrm>
                <a:off x="7212792" y="406072"/>
                <a:ext cx="1917704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et_matrix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792" y="406072"/>
                <a:ext cx="1917704" cy="554254"/>
              </a:xfrm>
              <a:prstGeom prst="rect">
                <a:avLst/>
              </a:prstGeom>
              <a:blipFill rotWithShape="0">
                <a:blip r:embed="rId2"/>
                <a:stretch>
                  <a:fillRect l="-2540"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92" y="5182899"/>
            <a:ext cx="7098578" cy="1645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20" y="3460200"/>
            <a:ext cx="7208350" cy="1645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83800"/>
            <a:ext cx="7321570" cy="1645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7321570" cy="16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1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l="6332"/>
          <a:stretch/>
        </p:blipFill>
        <p:spPr>
          <a:xfrm>
            <a:off x="381000" y="0"/>
            <a:ext cx="6858000" cy="1645200"/>
          </a:xfrm>
          <a:prstGeom prst="rect">
            <a:avLst/>
          </a:prstGeom>
        </p:spPr>
      </p:pic>
      <p:sp>
        <p:nvSpPr>
          <p:cNvPr id="4" name="Rectangle 19"/>
          <p:cNvSpPr/>
          <p:nvPr/>
        </p:nvSpPr>
        <p:spPr>
          <a:xfrm>
            <a:off x="8272569" y="33759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90°]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5"/>
              <p:cNvSpPr txBox="1"/>
              <p:nvPr/>
            </p:nvSpPr>
            <p:spPr>
              <a:xfrm>
                <a:off x="7212792" y="406072"/>
                <a:ext cx="1917704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et_matrix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792" y="406072"/>
                <a:ext cx="1917704" cy="554254"/>
              </a:xfrm>
              <a:prstGeom prst="rect">
                <a:avLst/>
              </a:prstGeom>
              <a:blipFill rotWithShape="0">
                <a:blip r:embed="rId3"/>
                <a:stretch>
                  <a:fillRect l="-2540"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笑脸 9"/>
          <p:cNvSpPr/>
          <p:nvPr/>
        </p:nvSpPr>
        <p:spPr>
          <a:xfrm>
            <a:off x="115823" y="38100"/>
            <a:ext cx="358547" cy="381000"/>
          </a:xfrm>
          <a:prstGeom prst="smileyFace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96" y="1860000"/>
            <a:ext cx="7098578" cy="1645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81400"/>
            <a:ext cx="7098578" cy="1645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96" y="5212800"/>
            <a:ext cx="7098578" cy="16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83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22" y="5211890"/>
            <a:ext cx="7098578" cy="1645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50" y="3536400"/>
            <a:ext cx="7208350" cy="1645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l="6696"/>
          <a:stretch/>
        </p:blipFill>
        <p:spPr>
          <a:xfrm>
            <a:off x="527246" y="1783800"/>
            <a:ext cx="6940353" cy="1645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/>
          <a:srcRect l="14140"/>
          <a:stretch/>
        </p:blipFill>
        <p:spPr>
          <a:xfrm>
            <a:off x="527247" y="0"/>
            <a:ext cx="6940353" cy="1645200"/>
          </a:xfrm>
          <a:prstGeom prst="rect">
            <a:avLst/>
          </a:prstGeom>
        </p:spPr>
      </p:pic>
      <p:sp>
        <p:nvSpPr>
          <p:cNvPr id="9" name="Rectangle 19"/>
          <p:cNvSpPr/>
          <p:nvPr/>
        </p:nvSpPr>
        <p:spPr>
          <a:xfrm>
            <a:off x="8153400" y="33759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120°]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5"/>
              <p:cNvSpPr txBox="1"/>
              <p:nvPr/>
            </p:nvSpPr>
            <p:spPr>
              <a:xfrm>
                <a:off x="7212792" y="406072"/>
                <a:ext cx="1917704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et_matrix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792" y="406072"/>
                <a:ext cx="1917704" cy="554254"/>
              </a:xfrm>
              <a:prstGeom prst="rect">
                <a:avLst/>
              </a:prstGeom>
              <a:blipFill rotWithShape="0">
                <a:blip r:embed="rId6"/>
                <a:stretch>
                  <a:fillRect l="-2540"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898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649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6"/>
              <p:cNvSpPr/>
              <p:nvPr/>
            </p:nvSpPr>
            <p:spPr>
              <a:xfrm>
                <a:off x="5715000" y="1066800"/>
                <a:ext cx="2272802" cy="502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sv-SE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sz="1600" b="0" i="1" smtClean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sv-SE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sv-SE" sz="1600" b="0" i="1" smtClean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sv-SE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sv-SE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1066800"/>
                <a:ext cx="2272802" cy="502958"/>
              </a:xfrm>
              <a:prstGeom prst="rect">
                <a:avLst/>
              </a:prstGeom>
              <a:blipFill rotWithShape="0">
                <a:blip r:embed="rId2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6"/>
              <p:cNvSpPr/>
              <p:nvPr/>
            </p:nvSpPr>
            <p:spPr>
              <a:xfrm>
                <a:off x="1066800" y="1066800"/>
                <a:ext cx="2272802" cy="502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sv-SE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1.</m:t>
                                </m:r>
                                <m:r>
                                  <a:rPr lang="sv-SE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sv-SE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1.</m:t>
                                </m:r>
                                <m:r>
                                  <a:rPr lang="sv-SE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1066800"/>
                <a:ext cx="2272802" cy="502958"/>
              </a:xfrm>
              <a:prstGeom prst="rect">
                <a:avLst/>
              </a:prstGeom>
              <a:blipFill rotWithShape="0">
                <a:blip r:embed="rId3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9"/>
          <p:cNvSpPr/>
          <p:nvPr/>
        </p:nvSpPr>
        <p:spPr>
          <a:xfrm>
            <a:off x="1828800" y="30480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6</a:t>
            </a:r>
            <a:r>
              <a:rPr lang="sv-SE" sz="1600" dirty="0" smtClean="0"/>
              <a:t>0°]</a:t>
            </a:r>
            <a:endParaRPr lang="en-US" sz="1600" dirty="0"/>
          </a:p>
        </p:txBody>
      </p:sp>
      <p:cxnSp>
        <p:nvCxnSpPr>
          <p:cNvPr id="5" name="直接箭头连接符 15"/>
          <p:cNvCxnSpPr/>
          <p:nvPr/>
        </p:nvCxnSpPr>
        <p:spPr>
          <a:xfrm>
            <a:off x="1554394" y="2600561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17"/>
          <p:cNvCxnSpPr/>
          <p:nvPr/>
        </p:nvCxnSpPr>
        <p:spPr>
          <a:xfrm rot="-3600000">
            <a:off x="1576743" y="2600561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  <a:effectLst>
            <a:glow rad="50800">
              <a:srgbClr val="FF0000"/>
            </a:glow>
            <a:outerShdw sx="1000" sy="1000" algn="ctr" rotWithShape="0">
              <a:srgbClr val="000000"/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20"/>
          <p:cNvSpPr txBox="1"/>
          <p:nvPr/>
        </p:nvSpPr>
        <p:spPr>
          <a:xfrm>
            <a:off x="2438400" y="2244680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p:sp>
        <p:nvSpPr>
          <p:cNvPr id="8" name="矩形 22"/>
          <p:cNvSpPr/>
          <p:nvPr/>
        </p:nvSpPr>
        <p:spPr>
          <a:xfrm>
            <a:off x="1524000" y="2549480"/>
            <a:ext cx="4619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/>
              <a:t>6</a:t>
            </a:r>
            <a:r>
              <a:rPr lang="sv-SE" sz="1600" dirty="0" smtClean="0"/>
              <a:t>0</a:t>
            </a:r>
            <a:r>
              <a:rPr lang="sv-SE" sz="1600" dirty="0"/>
              <a:t>°</a:t>
            </a:r>
            <a:endParaRPr lang="en-US" sz="1600" dirty="0"/>
          </a:p>
        </p:txBody>
      </p:sp>
      <p:sp>
        <p:nvSpPr>
          <p:cNvPr id="9" name="弧形 23"/>
          <p:cNvSpPr/>
          <p:nvPr/>
        </p:nvSpPr>
        <p:spPr>
          <a:xfrm>
            <a:off x="2133600" y="2397080"/>
            <a:ext cx="248056" cy="242746"/>
          </a:xfrm>
          <a:prstGeom prst="arc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5400000">
            <a:off x="1866900" y="3501980"/>
            <a:ext cx="381000" cy="1524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椭圆 31"/>
          <p:cNvSpPr/>
          <p:nvPr/>
        </p:nvSpPr>
        <p:spPr>
          <a:xfrm rot="19712687">
            <a:off x="1570709" y="4189249"/>
            <a:ext cx="969453" cy="74407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直接箭头连接符 17"/>
          <p:cNvCxnSpPr/>
          <p:nvPr/>
        </p:nvCxnSpPr>
        <p:spPr>
          <a:xfrm rot="-3600000">
            <a:off x="1555571" y="4549965"/>
            <a:ext cx="90242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med"/>
            <a:tailEnd type="triangle" w="lg" len="med"/>
          </a:ln>
          <a:effectLst>
            <a:glow>
              <a:srgbClr val="FF0000"/>
            </a:glow>
            <a:outerShdw sx="1000" sy="1000" algn="ctr" rotWithShape="0">
              <a:srgbClr val="000000"/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5"/>
          <p:cNvCxnSpPr/>
          <p:nvPr/>
        </p:nvCxnSpPr>
        <p:spPr>
          <a:xfrm>
            <a:off x="5364394" y="2393759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7"/>
          <p:cNvCxnSpPr/>
          <p:nvPr/>
        </p:nvCxnSpPr>
        <p:spPr>
          <a:xfrm rot="-3600000">
            <a:off x="5386743" y="2393759"/>
            <a:ext cx="90242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med"/>
            <a:tailEnd type="triangle" w="lg" len="med"/>
          </a:ln>
          <a:effectLst>
            <a:glow>
              <a:srgbClr val="FF0000"/>
            </a:glow>
            <a:outerShdw sx="1000" sy="1000" algn="ctr" rotWithShape="0">
              <a:srgbClr val="000000"/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20"/>
          <p:cNvSpPr txBox="1"/>
          <p:nvPr/>
        </p:nvSpPr>
        <p:spPr>
          <a:xfrm>
            <a:off x="6248400" y="2037878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p:sp>
        <p:nvSpPr>
          <p:cNvPr id="18" name="矩形 22"/>
          <p:cNvSpPr/>
          <p:nvPr/>
        </p:nvSpPr>
        <p:spPr>
          <a:xfrm>
            <a:off x="5334000" y="2342678"/>
            <a:ext cx="4619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/>
              <a:t>6</a:t>
            </a:r>
            <a:r>
              <a:rPr lang="sv-SE" sz="1600" dirty="0" smtClean="0"/>
              <a:t>0</a:t>
            </a:r>
            <a:r>
              <a:rPr lang="sv-SE" sz="1600" dirty="0"/>
              <a:t>°</a:t>
            </a:r>
            <a:endParaRPr lang="en-US" sz="1600" dirty="0"/>
          </a:p>
        </p:txBody>
      </p:sp>
      <p:sp>
        <p:nvSpPr>
          <p:cNvPr id="19" name="弧形 23"/>
          <p:cNvSpPr/>
          <p:nvPr/>
        </p:nvSpPr>
        <p:spPr>
          <a:xfrm>
            <a:off x="5943600" y="2190278"/>
            <a:ext cx="248056" cy="242746"/>
          </a:xfrm>
          <a:prstGeom prst="arc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直接箭头连接符 15"/>
          <p:cNvCxnSpPr/>
          <p:nvPr/>
        </p:nvCxnSpPr>
        <p:spPr>
          <a:xfrm>
            <a:off x="7269394" y="2428639"/>
            <a:ext cx="90242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17"/>
          <p:cNvCxnSpPr/>
          <p:nvPr/>
        </p:nvCxnSpPr>
        <p:spPr>
          <a:xfrm rot="-3600000">
            <a:off x="7291743" y="2428639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  <a:effectLst>
            <a:glow>
              <a:srgbClr val="FF0000"/>
            </a:glow>
            <a:outerShdw sx="1000" sy="1000" algn="ctr" rotWithShape="0">
              <a:srgbClr val="000000"/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0"/>
          <p:cNvSpPr txBox="1"/>
          <p:nvPr/>
        </p:nvSpPr>
        <p:spPr>
          <a:xfrm>
            <a:off x="8153400" y="2072758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p:sp>
        <p:nvSpPr>
          <p:cNvPr id="23" name="矩形 22"/>
          <p:cNvSpPr/>
          <p:nvPr/>
        </p:nvSpPr>
        <p:spPr>
          <a:xfrm>
            <a:off x="7239000" y="2377558"/>
            <a:ext cx="4619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/>
              <a:t>6</a:t>
            </a:r>
            <a:r>
              <a:rPr lang="sv-SE" sz="1600" dirty="0" smtClean="0"/>
              <a:t>0</a:t>
            </a:r>
            <a:r>
              <a:rPr lang="sv-SE" sz="1600" dirty="0"/>
              <a:t>°</a:t>
            </a:r>
            <a:endParaRPr lang="en-US" sz="1600" dirty="0"/>
          </a:p>
        </p:txBody>
      </p:sp>
      <p:sp>
        <p:nvSpPr>
          <p:cNvPr id="24" name="弧形 23"/>
          <p:cNvSpPr/>
          <p:nvPr/>
        </p:nvSpPr>
        <p:spPr>
          <a:xfrm>
            <a:off x="7848600" y="2225158"/>
            <a:ext cx="248056" cy="242746"/>
          </a:xfrm>
          <a:prstGeom prst="arc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09600" y="5257800"/>
            <a:ext cx="327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sz="1600" dirty="0" smtClean="0"/>
              <a:t>One molecule have anisotropy absorption. After et, all the light emit from one polarized emitter (M = 1).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5257800" y="5257800"/>
            <a:ext cx="335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sz="1600" dirty="0" smtClean="0"/>
              <a:t>Two molecules possess different absorber (M = 1) and emitter (M = 1). Energy transfer happens within one molecule. </a:t>
            </a:r>
            <a:endParaRPr lang="en-US" sz="1600" dirty="0"/>
          </a:p>
        </p:txBody>
      </p:sp>
      <p:sp>
        <p:nvSpPr>
          <p:cNvPr id="28" name="Rectangle 19"/>
          <p:cNvSpPr/>
          <p:nvPr/>
        </p:nvSpPr>
        <p:spPr>
          <a:xfrm>
            <a:off x="6705600" y="30480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6</a:t>
            </a:r>
            <a:r>
              <a:rPr lang="sv-SE" sz="1600" dirty="0" smtClean="0"/>
              <a:t>0°]</a:t>
            </a:r>
            <a:endParaRPr lang="en-US" sz="1600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4562475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5488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89234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30" y="152400"/>
            <a:ext cx="7766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SFA fitting results can give us some hint for an completely unknown system</a:t>
            </a:r>
            <a:endParaRPr 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992880"/>
              </p:ext>
            </p:extLst>
          </p:nvPr>
        </p:nvGraphicFramePr>
        <p:xfrm>
          <a:off x="76200" y="914400"/>
          <a:ext cx="8915400" cy="219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2667000"/>
                <a:gridCol w="1905000"/>
                <a:gridCol w="3124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M_funnel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phase_funnel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et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smtClean="0"/>
                        <a:t>High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smtClean="0"/>
                        <a:t>Different from the averaged excitation phase 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smtClean="0"/>
                        <a:t>The amount of energy are transferred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smtClean="0"/>
                        <a:t>Energy flow</a:t>
                      </a:r>
                      <a:r>
                        <a:rPr lang="en-US" sz="1800" baseline="0" dirty="0" smtClean="0"/>
                        <a:t> to </a:t>
                      </a:r>
                      <a:r>
                        <a:rPr lang="en-US" sz="1800" dirty="0" smtClean="0"/>
                        <a:t>One or several specific emitters</a:t>
                      </a:r>
                      <a:r>
                        <a:rPr lang="en-US" sz="1800" baseline="0" dirty="0" smtClean="0"/>
                        <a:t> (funnel effect)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smtClean="0"/>
                        <a:t>Low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smtClean="0"/>
                        <a:t>Close to the averaged excitation phase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smtClean="0"/>
                        <a:t>The amount of energy</a:t>
                      </a:r>
                      <a:r>
                        <a:rPr lang="en-US" sz="1800" baseline="0" dirty="0" smtClean="0"/>
                        <a:t> are transferred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smtClean="0"/>
                        <a:t>There is some independent systems. And</a:t>
                      </a:r>
                      <a:r>
                        <a:rPr lang="en-US" sz="1800" baseline="0" dirty="0" smtClean="0"/>
                        <a:t> the energy transfer within each system.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120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7514"/>
          <a:stretch/>
        </p:blipFill>
        <p:spPr>
          <a:xfrm>
            <a:off x="140422" y="0"/>
            <a:ext cx="6565178" cy="1645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7514"/>
          <a:stretch/>
        </p:blipFill>
        <p:spPr>
          <a:xfrm>
            <a:off x="140422" y="1755546"/>
            <a:ext cx="6565178" cy="1645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l="7514"/>
          <a:stretch/>
        </p:blipFill>
        <p:spPr>
          <a:xfrm>
            <a:off x="140422" y="3511092"/>
            <a:ext cx="6565178" cy="1645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/>
          <a:srcRect l="7514"/>
          <a:stretch/>
        </p:blipFill>
        <p:spPr>
          <a:xfrm>
            <a:off x="140422" y="5180988"/>
            <a:ext cx="6565178" cy="1645200"/>
          </a:xfrm>
          <a:prstGeom prst="rect">
            <a:avLst/>
          </a:prstGeom>
        </p:spPr>
      </p:pic>
      <p:sp>
        <p:nvSpPr>
          <p:cNvPr id="9" name="Rectangle 19"/>
          <p:cNvSpPr/>
          <p:nvPr/>
        </p:nvSpPr>
        <p:spPr>
          <a:xfrm>
            <a:off x="7648160" y="461280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120°]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389526" y="872933"/>
                <a:ext cx="2272802" cy="502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.8</m:t>
                                </m:r>
                              </m:e>
                              <m:e>
                                <m:r>
                                  <a:rPr lang="en-US" sz="16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526" y="872933"/>
                <a:ext cx="2272802" cy="502958"/>
              </a:xfrm>
              <a:prstGeom prst="rect">
                <a:avLst/>
              </a:prstGeom>
              <a:blipFill rotWithShape="0">
                <a:blip r:embed="rId6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6172200" y="1522089"/>
            <a:ext cx="2971799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smtClean="0"/>
              <a:t>One can judge if there is a single polarized emitter in the system from the phase and M</a:t>
            </a:r>
            <a:r>
              <a:rPr lang="sv-SE" sz="1600" dirty="0"/>
              <a:t> </a:t>
            </a:r>
            <a:r>
              <a:rPr lang="sv-SE" sz="1600" dirty="0" smtClean="0"/>
              <a:t>of the funnel.</a:t>
            </a:r>
            <a:endParaRPr lang="en-US" sz="1600" dirty="0" smtClean="0"/>
          </a:p>
          <a:p>
            <a:pPr algn="just"/>
            <a:endParaRPr lang="en-US" sz="1600" dirty="0"/>
          </a:p>
          <a:p>
            <a:pPr algn="just"/>
            <a:r>
              <a:rPr lang="en-US" sz="1600" dirty="0" smtClean="0"/>
              <a:t>If the energy flow to only one dipole. No matter how much of the energy, SFA fitting always shows that </a:t>
            </a:r>
            <a:r>
              <a:rPr lang="en-US" sz="1600" dirty="0" err="1" smtClean="0">
                <a:solidFill>
                  <a:srgbClr val="FF0000"/>
                </a:solidFill>
              </a:rPr>
              <a:t>M_funnel</a:t>
            </a:r>
            <a:r>
              <a:rPr lang="en-US" sz="1600" dirty="0" smtClean="0">
                <a:solidFill>
                  <a:srgbClr val="FF0000"/>
                </a:solidFill>
              </a:rPr>
              <a:t> = 1</a:t>
            </a:r>
            <a:r>
              <a:rPr lang="en-US" sz="1600" dirty="0" smtClean="0"/>
              <a:t>, </a:t>
            </a:r>
            <a:r>
              <a:rPr lang="en-US" sz="1600" dirty="0" smtClean="0">
                <a:solidFill>
                  <a:srgbClr val="FF0000"/>
                </a:solidFill>
              </a:rPr>
              <a:t>and phase of the funnel (the same as one of the emitter) is different from the average excitation phase.</a:t>
            </a:r>
          </a:p>
          <a:p>
            <a:pPr algn="just"/>
            <a:r>
              <a:rPr lang="en-US" sz="1600" dirty="0" smtClean="0"/>
              <a:t>The value of et shows how much energy transfer to this one emitter. </a:t>
            </a:r>
          </a:p>
          <a:p>
            <a:endParaRPr lang="en-US" dirty="0" smtClean="0"/>
          </a:p>
        </p:txBody>
      </p:sp>
      <p:cxnSp>
        <p:nvCxnSpPr>
          <p:cNvPr id="13" name="直接连接符 12"/>
          <p:cNvCxnSpPr/>
          <p:nvPr/>
        </p:nvCxnSpPr>
        <p:spPr>
          <a:xfrm>
            <a:off x="5593535" y="228600"/>
            <a:ext cx="0" cy="12192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525870" y="1090816"/>
            <a:ext cx="1067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1"/>
                </a:solidFill>
              </a:rPr>
              <a:t>Phase_ex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60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9" y="4842000"/>
            <a:ext cx="8832989" cy="2016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15" y="651000"/>
            <a:ext cx="8698477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5"/>
              <p:cNvSpPr txBox="1"/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±1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3396" t="-3974" r="-2264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7093" y="2743200"/>
            <a:ext cx="9114893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245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8180"/>
          <a:stretch/>
        </p:blipFill>
        <p:spPr>
          <a:xfrm>
            <a:off x="0" y="5029200"/>
            <a:ext cx="6517904" cy="1645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8817"/>
          <a:stretch/>
        </p:blipFill>
        <p:spPr>
          <a:xfrm>
            <a:off x="0" y="3317773"/>
            <a:ext cx="6572790" cy="1645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l="8817"/>
          <a:stretch/>
        </p:blipFill>
        <p:spPr>
          <a:xfrm>
            <a:off x="0" y="1645200"/>
            <a:ext cx="6572790" cy="1645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/>
          <a:srcRect l="9453"/>
          <a:stretch/>
        </p:blipFill>
        <p:spPr>
          <a:xfrm>
            <a:off x="0" y="0"/>
            <a:ext cx="6629400" cy="16452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705600" y="517726"/>
            <a:ext cx="2133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[</a:t>
            </a:r>
            <a:r>
              <a:rPr lang="en-US" sz="1600" dirty="0"/>
              <a:t>0.4, </a:t>
            </a:r>
            <a:r>
              <a:rPr lang="en-US" sz="1600" dirty="0">
                <a:solidFill>
                  <a:srgbClr val="FF0000"/>
                </a:solidFill>
              </a:rPr>
              <a:t>0.6</a:t>
            </a:r>
            <a:r>
              <a:rPr lang="en-US" sz="1600" dirty="0"/>
              <a:t>, 0.0, 0.0</a:t>
            </a:r>
            <a:r>
              <a:rPr lang="en-US" sz="1600" dirty="0" smtClean="0"/>
              <a:t>]</a:t>
            </a:r>
            <a:endParaRPr lang="en-US" sz="1600" dirty="0"/>
          </a:p>
          <a:p>
            <a:r>
              <a:rPr lang="en-US" sz="1600" dirty="0" smtClean="0"/>
              <a:t>[</a:t>
            </a:r>
            <a:r>
              <a:rPr lang="en-US" sz="1600" dirty="0"/>
              <a:t>0.0, </a:t>
            </a:r>
            <a:r>
              <a:rPr lang="en-US" sz="1600" dirty="0">
                <a:solidFill>
                  <a:srgbClr val="FF0000"/>
                </a:solidFill>
              </a:rPr>
              <a:t>1.0</a:t>
            </a:r>
            <a:r>
              <a:rPr lang="en-US" sz="1600" dirty="0"/>
              <a:t>, 0.0, 0.0</a:t>
            </a:r>
            <a:r>
              <a:rPr lang="en-US" sz="1600" dirty="0" smtClean="0"/>
              <a:t>]</a:t>
            </a:r>
            <a:endParaRPr lang="en-US" sz="1600" dirty="0"/>
          </a:p>
          <a:p>
            <a:r>
              <a:rPr lang="en-US" sz="1600" dirty="0" smtClean="0"/>
              <a:t>[</a:t>
            </a:r>
            <a:r>
              <a:rPr lang="en-US" sz="1600" dirty="0"/>
              <a:t>0.0, </a:t>
            </a:r>
            <a:r>
              <a:rPr lang="en-US" sz="1600" dirty="0">
                <a:solidFill>
                  <a:srgbClr val="FF0000"/>
                </a:solidFill>
              </a:rPr>
              <a:t>0.6</a:t>
            </a:r>
            <a:r>
              <a:rPr lang="en-US" sz="1600" dirty="0"/>
              <a:t>, 0.4, 0.0</a:t>
            </a:r>
            <a:r>
              <a:rPr lang="en-US" sz="1600" dirty="0" smtClean="0"/>
              <a:t>]</a:t>
            </a:r>
            <a:endParaRPr lang="en-US" sz="1600" dirty="0"/>
          </a:p>
          <a:p>
            <a:r>
              <a:rPr lang="en-US" sz="1600" dirty="0" smtClean="0"/>
              <a:t>[</a:t>
            </a:r>
            <a:r>
              <a:rPr lang="en-US" sz="1600" dirty="0"/>
              <a:t>0.0, </a:t>
            </a:r>
            <a:r>
              <a:rPr lang="en-US" sz="1600" dirty="0">
                <a:solidFill>
                  <a:srgbClr val="FF0000"/>
                </a:solidFill>
              </a:rPr>
              <a:t>0.6</a:t>
            </a:r>
            <a:r>
              <a:rPr lang="en-US" sz="1600" dirty="0"/>
              <a:t>, 0.0, 0.4</a:t>
            </a:r>
            <a:r>
              <a:rPr lang="en-US" sz="1600" dirty="0" smtClean="0"/>
              <a:t>]</a:t>
            </a:r>
            <a:endParaRPr lang="en-US" sz="1600" dirty="0"/>
          </a:p>
        </p:txBody>
      </p:sp>
      <p:sp>
        <p:nvSpPr>
          <p:cNvPr id="10" name="Rectangle 19"/>
          <p:cNvSpPr/>
          <p:nvPr/>
        </p:nvSpPr>
        <p:spPr>
          <a:xfrm>
            <a:off x="6716697" y="154019"/>
            <a:ext cx="16081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3</a:t>
            </a:r>
            <a:r>
              <a:rPr lang="sv-SE" sz="1600" dirty="0" smtClean="0"/>
              <a:t>0°, 60°, 90</a:t>
            </a:r>
            <a:r>
              <a:rPr lang="sv-SE" sz="1600" dirty="0"/>
              <a:t>°</a:t>
            </a:r>
            <a:r>
              <a:rPr lang="sv-SE" sz="1600" dirty="0" smtClean="0"/>
              <a:t>]</a:t>
            </a:r>
            <a:endParaRPr lang="en-US" sz="1600" dirty="0"/>
          </a:p>
        </p:txBody>
      </p:sp>
      <p:sp>
        <p:nvSpPr>
          <p:cNvPr id="11" name="文本框 10"/>
          <p:cNvSpPr txBox="1"/>
          <p:nvPr/>
        </p:nvSpPr>
        <p:spPr>
          <a:xfrm>
            <a:off x="6553200" y="1981200"/>
            <a:ext cx="2514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smtClean="0"/>
              <a:t>M = 1</a:t>
            </a:r>
          </a:p>
          <a:p>
            <a:pPr algn="just"/>
            <a:r>
              <a:rPr lang="en-US" sz="1600" dirty="0" smtClean="0"/>
              <a:t>Phase of the funnel is different from the averaged excitation phase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6502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245542" y="181927"/>
            <a:ext cx="15295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 0°, 30</a:t>
            </a:r>
            <a:r>
              <a:rPr lang="en-US" sz="1600" dirty="0"/>
              <a:t>°</a:t>
            </a:r>
            <a:r>
              <a:rPr lang="en-US" sz="1600" dirty="0" smtClean="0"/>
              <a:t>, 60</a:t>
            </a:r>
            <a:r>
              <a:rPr lang="en-US" sz="1600" dirty="0"/>
              <a:t>°</a:t>
            </a:r>
            <a:r>
              <a:rPr lang="en-US" sz="1600" dirty="0" smtClean="0"/>
              <a:t>, 90°</a:t>
            </a:r>
          </a:p>
        </p:txBody>
      </p:sp>
      <p:sp>
        <p:nvSpPr>
          <p:cNvPr id="3" name="矩形 2"/>
          <p:cNvSpPr/>
          <p:nvPr/>
        </p:nvSpPr>
        <p:spPr>
          <a:xfrm>
            <a:off x="7239000" y="533400"/>
            <a:ext cx="1752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[</a:t>
            </a:r>
            <a:r>
              <a:rPr lang="en-US" sz="1600" dirty="0" smtClean="0">
                <a:solidFill>
                  <a:srgbClr val="FF0000"/>
                </a:solidFill>
              </a:rPr>
              <a:t>1.0</a:t>
            </a:r>
            <a:r>
              <a:rPr lang="en-US" sz="1600" dirty="0" smtClean="0"/>
              <a:t>, </a:t>
            </a:r>
            <a:r>
              <a:rPr lang="en-US" sz="1600" dirty="0" smtClean="0">
                <a:solidFill>
                  <a:srgbClr val="FF0000"/>
                </a:solidFill>
              </a:rPr>
              <a:t>0.0</a:t>
            </a:r>
            <a:r>
              <a:rPr lang="en-US" sz="1600" dirty="0" smtClean="0"/>
              <a:t>, </a:t>
            </a:r>
            <a:r>
              <a:rPr lang="en-US" sz="1600" dirty="0"/>
              <a:t>0.0, 0.0</a:t>
            </a:r>
            <a:r>
              <a:rPr lang="en-US" sz="1600" dirty="0" smtClean="0"/>
              <a:t>]</a:t>
            </a:r>
            <a:endParaRPr lang="en-US" sz="1600" dirty="0"/>
          </a:p>
          <a:p>
            <a:r>
              <a:rPr lang="en-US" sz="1600" dirty="0" smtClean="0"/>
              <a:t>[</a:t>
            </a:r>
            <a:r>
              <a:rPr lang="en-US" sz="1600" dirty="0" smtClean="0">
                <a:solidFill>
                  <a:srgbClr val="FF0000"/>
                </a:solidFill>
              </a:rPr>
              <a:t>0.0</a:t>
            </a:r>
            <a:r>
              <a:rPr lang="en-US" sz="1600" dirty="0" smtClean="0"/>
              <a:t>, </a:t>
            </a:r>
            <a:r>
              <a:rPr lang="en-US" sz="1600" dirty="0" smtClean="0">
                <a:solidFill>
                  <a:srgbClr val="FF0000"/>
                </a:solidFill>
              </a:rPr>
              <a:t>1.0</a:t>
            </a:r>
            <a:r>
              <a:rPr lang="en-US" sz="1600" dirty="0" smtClean="0"/>
              <a:t>, </a:t>
            </a:r>
            <a:r>
              <a:rPr lang="en-US" sz="1600" dirty="0"/>
              <a:t>0.0, 0.0</a:t>
            </a:r>
            <a:r>
              <a:rPr lang="en-US" sz="1600" dirty="0" smtClean="0"/>
              <a:t>]</a:t>
            </a:r>
            <a:endParaRPr lang="en-US" sz="1600" dirty="0"/>
          </a:p>
          <a:p>
            <a:r>
              <a:rPr lang="en-US" sz="1600" dirty="0" smtClean="0"/>
              <a:t>[</a:t>
            </a:r>
            <a:r>
              <a:rPr lang="en-US" sz="1600" dirty="0" smtClean="0">
                <a:solidFill>
                  <a:srgbClr val="FF0000"/>
                </a:solidFill>
              </a:rPr>
              <a:t>0.2</a:t>
            </a:r>
            <a:r>
              <a:rPr lang="en-US" sz="1600" dirty="0" smtClean="0"/>
              <a:t>, </a:t>
            </a:r>
            <a:r>
              <a:rPr lang="en-US" sz="1600" dirty="0" smtClean="0">
                <a:solidFill>
                  <a:srgbClr val="FF0000"/>
                </a:solidFill>
              </a:rPr>
              <a:t>0.5</a:t>
            </a:r>
            <a:r>
              <a:rPr lang="en-US" sz="1600" dirty="0" smtClean="0"/>
              <a:t>, 0.3, </a:t>
            </a:r>
            <a:r>
              <a:rPr lang="en-US" sz="1600" dirty="0"/>
              <a:t>0.0</a:t>
            </a:r>
            <a:r>
              <a:rPr lang="en-US" sz="1600" dirty="0" smtClean="0"/>
              <a:t>]</a:t>
            </a:r>
            <a:endParaRPr lang="en-US" sz="1600" dirty="0"/>
          </a:p>
          <a:p>
            <a:r>
              <a:rPr lang="en-US" sz="1600" dirty="0" smtClean="0"/>
              <a:t>[</a:t>
            </a:r>
            <a:r>
              <a:rPr lang="en-US" sz="1600" dirty="0" smtClean="0">
                <a:solidFill>
                  <a:srgbClr val="FF0000"/>
                </a:solidFill>
              </a:rPr>
              <a:t>0.2</a:t>
            </a:r>
            <a:r>
              <a:rPr lang="en-US" sz="1600" dirty="0" smtClean="0"/>
              <a:t>, </a:t>
            </a:r>
            <a:r>
              <a:rPr lang="en-US" sz="1600" dirty="0" smtClean="0">
                <a:solidFill>
                  <a:srgbClr val="FF0000"/>
                </a:solidFill>
              </a:rPr>
              <a:t>0.5</a:t>
            </a:r>
            <a:r>
              <a:rPr lang="en-US" sz="1600" dirty="0" smtClean="0"/>
              <a:t>, </a:t>
            </a:r>
            <a:r>
              <a:rPr lang="en-US" sz="1600" dirty="0"/>
              <a:t>0.0, </a:t>
            </a:r>
            <a:r>
              <a:rPr lang="en-US" sz="1600" dirty="0" smtClean="0"/>
              <a:t>0.3]</a:t>
            </a:r>
            <a:endParaRPr lang="en-US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6741"/>
          <a:stretch/>
        </p:blipFill>
        <p:spPr>
          <a:xfrm>
            <a:off x="0" y="5181600"/>
            <a:ext cx="6620065" cy="1645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7400"/>
          <a:stretch/>
        </p:blipFill>
        <p:spPr>
          <a:xfrm>
            <a:off x="0" y="1783800"/>
            <a:ext cx="6674950" cy="1645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l="8058"/>
          <a:stretch/>
        </p:blipFill>
        <p:spPr>
          <a:xfrm>
            <a:off x="0" y="0"/>
            <a:ext cx="6731561" cy="1645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/>
          <a:srcRect l="7400"/>
          <a:stretch/>
        </p:blipFill>
        <p:spPr>
          <a:xfrm>
            <a:off x="0" y="3505200"/>
            <a:ext cx="6674950" cy="16452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553200" y="1981200"/>
            <a:ext cx="2514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smtClean="0"/>
              <a:t>M = 1</a:t>
            </a:r>
          </a:p>
          <a:p>
            <a:pPr algn="just"/>
            <a:r>
              <a:rPr lang="en-US" sz="1600" dirty="0" smtClean="0"/>
              <a:t>Phase of the funnel is different from the averaged excitation phase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9521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4293"/>
          <a:stretch/>
        </p:blipFill>
        <p:spPr>
          <a:xfrm>
            <a:off x="0" y="0"/>
            <a:ext cx="6793778" cy="1645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4293"/>
          <a:stretch/>
        </p:blipFill>
        <p:spPr>
          <a:xfrm>
            <a:off x="0" y="1750262"/>
            <a:ext cx="6793778" cy="1645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l="4293"/>
          <a:stretch/>
        </p:blipFill>
        <p:spPr>
          <a:xfrm>
            <a:off x="0" y="3500525"/>
            <a:ext cx="6793778" cy="1645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/>
          <a:srcRect l="4293"/>
          <a:stretch/>
        </p:blipFill>
        <p:spPr>
          <a:xfrm>
            <a:off x="0" y="5145725"/>
            <a:ext cx="6793778" cy="1645200"/>
          </a:xfrm>
          <a:prstGeom prst="rect">
            <a:avLst/>
          </a:prstGeom>
        </p:spPr>
      </p:pic>
      <p:sp>
        <p:nvSpPr>
          <p:cNvPr id="6" name="Rectangle 19"/>
          <p:cNvSpPr/>
          <p:nvPr/>
        </p:nvSpPr>
        <p:spPr>
          <a:xfrm>
            <a:off x="7219142" y="205670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120°]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563804" y="763198"/>
                <a:ext cx="2272802" cy="502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.8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804" y="763198"/>
                <a:ext cx="2272802" cy="502958"/>
              </a:xfrm>
              <a:prstGeom prst="rect">
                <a:avLst/>
              </a:prstGeom>
              <a:blipFill rotWithShape="0">
                <a:blip r:embed="rId6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6290505" y="1524000"/>
            <a:ext cx="28193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smtClean="0"/>
              <a:t>M is relatively low </a:t>
            </a:r>
          </a:p>
          <a:p>
            <a:pPr algn="just"/>
            <a:r>
              <a:rPr lang="en-US" sz="1600" dirty="0" smtClean="0"/>
              <a:t>phase is very close to the average excitation phase. 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 smtClean="0"/>
              <a:t>It means that there is energy transfer process in the system (et shows how much it is), but the energy does not go to one specific emitter.</a:t>
            </a:r>
          </a:p>
        </p:txBody>
      </p:sp>
      <p:cxnSp>
        <p:nvCxnSpPr>
          <p:cNvPr id="10" name="直接箭头连接符 15"/>
          <p:cNvCxnSpPr/>
          <p:nvPr/>
        </p:nvCxnSpPr>
        <p:spPr>
          <a:xfrm>
            <a:off x="6888394" y="4509683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7"/>
          <p:cNvCxnSpPr/>
          <p:nvPr/>
        </p:nvCxnSpPr>
        <p:spPr>
          <a:xfrm rot="-3600000">
            <a:off x="6910743" y="4509683"/>
            <a:ext cx="90242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med"/>
            <a:tailEnd type="triangle" w="lg" len="med"/>
          </a:ln>
          <a:effectLst>
            <a:glow>
              <a:srgbClr val="FF0000"/>
            </a:glow>
            <a:outerShdw sx="1000" sy="1000" algn="ctr" rotWithShape="0">
              <a:srgbClr val="000000"/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20"/>
          <p:cNvSpPr txBox="1"/>
          <p:nvPr/>
        </p:nvSpPr>
        <p:spPr>
          <a:xfrm>
            <a:off x="6610046" y="4049925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p:sp>
        <p:nvSpPr>
          <p:cNvPr id="13" name="矩形 22"/>
          <p:cNvSpPr/>
          <p:nvPr/>
        </p:nvSpPr>
        <p:spPr>
          <a:xfrm>
            <a:off x="7269333" y="4552889"/>
            <a:ext cx="566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120</a:t>
            </a:r>
            <a:r>
              <a:rPr lang="sv-SE" sz="1600" dirty="0"/>
              <a:t>°</a:t>
            </a:r>
            <a:endParaRPr lang="en-US" sz="1600" dirty="0"/>
          </a:p>
        </p:txBody>
      </p:sp>
      <p:sp>
        <p:nvSpPr>
          <p:cNvPr id="14" name="弧形 23"/>
          <p:cNvSpPr/>
          <p:nvPr/>
        </p:nvSpPr>
        <p:spPr>
          <a:xfrm flipH="1">
            <a:off x="7180364" y="4301142"/>
            <a:ext cx="248056" cy="242746"/>
          </a:xfrm>
          <a:prstGeom prst="arc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直接箭头连接符 15"/>
          <p:cNvCxnSpPr/>
          <p:nvPr/>
        </p:nvCxnSpPr>
        <p:spPr>
          <a:xfrm>
            <a:off x="6971187" y="5880055"/>
            <a:ext cx="90242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7"/>
          <p:cNvCxnSpPr/>
          <p:nvPr/>
        </p:nvCxnSpPr>
        <p:spPr>
          <a:xfrm rot="-3600000">
            <a:off x="6993536" y="5880055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  <a:effectLst>
            <a:glow>
              <a:srgbClr val="FF0000"/>
            </a:glow>
            <a:outerShdw sx="1000" sy="1000" algn="ctr" rotWithShape="0">
              <a:srgbClr val="000000"/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20"/>
          <p:cNvSpPr txBox="1"/>
          <p:nvPr/>
        </p:nvSpPr>
        <p:spPr>
          <a:xfrm>
            <a:off x="6675991" y="5378163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p:sp>
        <p:nvSpPr>
          <p:cNvPr id="18" name="矩形 17"/>
          <p:cNvSpPr/>
          <p:nvPr/>
        </p:nvSpPr>
        <p:spPr>
          <a:xfrm>
            <a:off x="7372094" y="5898057"/>
            <a:ext cx="566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120</a:t>
            </a:r>
            <a:r>
              <a:rPr lang="sv-SE" sz="1600" dirty="0"/>
              <a:t>°</a:t>
            </a:r>
            <a:endParaRPr lang="en-US" sz="1600" dirty="0"/>
          </a:p>
        </p:txBody>
      </p:sp>
      <p:sp>
        <p:nvSpPr>
          <p:cNvPr id="19" name="弧形 18"/>
          <p:cNvSpPr/>
          <p:nvPr/>
        </p:nvSpPr>
        <p:spPr>
          <a:xfrm flipH="1">
            <a:off x="7239000" y="5638800"/>
            <a:ext cx="248056" cy="242746"/>
          </a:xfrm>
          <a:prstGeom prst="arc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44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6194"/>
          <a:stretch/>
        </p:blipFill>
        <p:spPr>
          <a:xfrm>
            <a:off x="-1" y="5212800"/>
            <a:ext cx="6658891" cy="1645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6861"/>
          <a:stretch/>
        </p:blipFill>
        <p:spPr>
          <a:xfrm>
            <a:off x="-1" y="3612600"/>
            <a:ext cx="6713777" cy="1645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l="7529"/>
          <a:stretch/>
        </p:blipFill>
        <p:spPr>
          <a:xfrm>
            <a:off x="-1" y="1828800"/>
            <a:ext cx="6770387" cy="1645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/>
          <a:srcRect l="8195"/>
          <a:stretch/>
        </p:blipFill>
        <p:spPr>
          <a:xfrm>
            <a:off x="0" y="0"/>
            <a:ext cx="6828804" cy="1645200"/>
          </a:xfrm>
          <a:prstGeom prst="rect">
            <a:avLst/>
          </a:prstGeom>
        </p:spPr>
      </p:pic>
      <p:sp>
        <p:nvSpPr>
          <p:cNvPr id="9" name="Rectangle 19"/>
          <p:cNvSpPr/>
          <p:nvPr/>
        </p:nvSpPr>
        <p:spPr>
          <a:xfrm>
            <a:off x="6716697" y="154019"/>
            <a:ext cx="16081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3</a:t>
            </a:r>
            <a:r>
              <a:rPr lang="sv-SE" sz="1600" dirty="0" smtClean="0"/>
              <a:t>0°, 60°, 90</a:t>
            </a:r>
            <a:r>
              <a:rPr lang="sv-SE" sz="1600" dirty="0"/>
              <a:t>°</a:t>
            </a:r>
            <a:r>
              <a:rPr lang="sv-SE" sz="1600" dirty="0" smtClean="0"/>
              <a:t>]</a:t>
            </a:r>
            <a:endParaRPr lang="en-US" sz="1600" dirty="0"/>
          </a:p>
        </p:txBody>
      </p:sp>
      <p:sp>
        <p:nvSpPr>
          <p:cNvPr id="10" name="矩形 9"/>
          <p:cNvSpPr/>
          <p:nvPr/>
        </p:nvSpPr>
        <p:spPr>
          <a:xfrm>
            <a:off x="6713776" y="600405"/>
            <a:ext cx="1752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[0.8, 0.2, 0.0, 0.0],</a:t>
            </a:r>
          </a:p>
          <a:p>
            <a:r>
              <a:rPr lang="en-US" sz="1600" dirty="0" smtClean="0"/>
              <a:t>[</a:t>
            </a:r>
            <a:r>
              <a:rPr lang="en-US" sz="1600" dirty="0"/>
              <a:t>0.4, 0.6, 0.0, 0.0],</a:t>
            </a:r>
          </a:p>
          <a:p>
            <a:r>
              <a:rPr lang="en-US" sz="1600" dirty="0" smtClean="0"/>
              <a:t>[</a:t>
            </a:r>
            <a:r>
              <a:rPr lang="en-US" sz="1600" dirty="0"/>
              <a:t>0.0, 0.0, 0.5, 0.5],</a:t>
            </a:r>
          </a:p>
          <a:p>
            <a:r>
              <a:rPr lang="en-US" sz="1600" dirty="0" smtClean="0"/>
              <a:t>[</a:t>
            </a:r>
            <a:r>
              <a:rPr lang="en-US" sz="1600" dirty="0"/>
              <a:t>0.0, 0.0, 0.2, 0.8]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553200" y="1981200"/>
            <a:ext cx="2514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smtClean="0"/>
              <a:t>M is low</a:t>
            </a:r>
          </a:p>
          <a:p>
            <a:pPr algn="just"/>
            <a:r>
              <a:rPr lang="en-US" sz="1600" dirty="0" smtClean="0"/>
              <a:t>Phase of the funnel is close to the averaged excitation phase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3655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266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1200" y="152400"/>
            <a:ext cx="5231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Multiple systems with different </a:t>
            </a:r>
            <a:r>
              <a:rPr lang="en-US" dirty="0" smtClean="0">
                <a:solidFill>
                  <a:srgbClr val="0070C0"/>
                </a:solidFill>
              </a:rPr>
              <a:t>excitation polarization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0" y="990600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419600" y="990600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505200" y="243840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76800" y="243840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P2</a:t>
            </a:r>
            <a:endParaRPr lang="en-US" dirty="0"/>
          </a:p>
        </p:txBody>
      </p:sp>
      <p:cxnSp>
        <p:nvCxnSpPr>
          <p:cNvPr id="7" name="直接箭头连接符 5"/>
          <p:cNvCxnSpPr/>
          <p:nvPr/>
        </p:nvCxnSpPr>
        <p:spPr>
          <a:xfrm>
            <a:off x="3505200" y="2133600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6"/>
          <p:cNvSpPr txBox="1"/>
          <p:nvPr/>
        </p:nvSpPr>
        <p:spPr>
          <a:xfrm>
            <a:off x="3818792" y="1934252"/>
            <a:ext cx="53251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文本框 8"/>
          <p:cNvSpPr txBox="1"/>
          <p:nvPr/>
        </p:nvSpPr>
        <p:spPr>
          <a:xfrm>
            <a:off x="5115287" y="1931376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150°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76600" y="2895600"/>
            <a:ext cx="99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et_1 </a:t>
            </a:r>
            <a:r>
              <a:rPr lang="sv-SE" dirty="0"/>
              <a:t>= 1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648200" y="2895600"/>
            <a:ext cx="99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et_2 </a:t>
            </a:r>
            <a:r>
              <a:rPr lang="sv-SE" dirty="0"/>
              <a:t>= 1 </a:t>
            </a:r>
            <a:endParaRPr lang="en-US" dirty="0"/>
          </a:p>
        </p:txBody>
      </p:sp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3352800" y="1229960"/>
            <a:ext cx="637648" cy="629321"/>
            <a:chOff x="1066800" y="4053547"/>
            <a:chExt cx="929347" cy="917209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1066800" y="45135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5400000">
              <a:off x="1066800" y="45135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rot="-1800000">
              <a:off x="1081747" y="45046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-3600000">
              <a:off x="1066800" y="45107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>
            <a:grpSpLocks noChangeAspect="1"/>
          </p:cNvGrpSpPr>
          <p:nvPr/>
        </p:nvGrpSpPr>
        <p:grpSpPr>
          <a:xfrm rot="5400000">
            <a:off x="4800600" y="1219200"/>
            <a:ext cx="637648" cy="629321"/>
            <a:chOff x="1066800" y="4053547"/>
            <a:chExt cx="929347" cy="917209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1066800" y="45135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5400000">
              <a:off x="1066800" y="45135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rot="-1800000">
              <a:off x="1081747" y="45046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rot="-3600000">
              <a:off x="1066800" y="45107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直接箭头连接符 5"/>
          <p:cNvCxnSpPr/>
          <p:nvPr/>
        </p:nvCxnSpPr>
        <p:spPr>
          <a:xfrm rot="-9000000">
            <a:off x="4852685" y="2127736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733800" y="3657600"/>
            <a:ext cx="144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ms</a:t>
            </a:r>
            <a:r>
              <a:rPr lang="en-US" dirty="0" smtClean="0"/>
              <a:t> = P1 + P2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4572000"/>
            <a:ext cx="9220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The model does not work when both excitation and emission polarization are different.</a:t>
            </a:r>
          </a:p>
          <a:p>
            <a:r>
              <a:rPr lang="sv-SE" dirty="0">
                <a:solidFill>
                  <a:srgbClr val="FF0000"/>
                </a:solidFill>
              </a:rPr>
              <a:t>That is why the following system does not work, because the excitation </a:t>
            </a:r>
            <a:r>
              <a:rPr lang="sv-SE" dirty="0" smtClean="0">
                <a:solidFill>
                  <a:srgbClr val="FF0000"/>
                </a:solidFill>
              </a:rPr>
              <a:t>and emission polarization are </a:t>
            </a:r>
            <a:r>
              <a:rPr lang="sv-SE" dirty="0">
                <a:solidFill>
                  <a:srgbClr val="FF0000"/>
                </a:solidFill>
              </a:rPr>
              <a:t>different</a:t>
            </a:r>
            <a:r>
              <a:rPr lang="sv-SE" dirty="0" smtClean="0">
                <a:solidFill>
                  <a:srgbClr val="FF0000"/>
                </a:solidFill>
              </a:rPr>
              <a:t>.</a:t>
            </a:r>
          </a:p>
          <a:p>
            <a:endParaRPr lang="sv-SE" dirty="0">
              <a:solidFill>
                <a:srgbClr val="FF0000"/>
              </a:solidFill>
            </a:endParaRPr>
          </a:p>
          <a:p>
            <a:endParaRPr lang="sv-SE" dirty="0" smtClean="0">
              <a:solidFill>
                <a:srgbClr val="FF0000"/>
              </a:solidFill>
            </a:endParaRPr>
          </a:p>
          <a:p>
            <a:r>
              <a:rPr lang="sv-SE" dirty="0" smtClean="0">
                <a:solidFill>
                  <a:srgbClr val="FF0000"/>
                </a:solidFill>
              </a:rPr>
              <a:t>Set a criterion to judge if SFA work or not.</a:t>
            </a:r>
            <a:endParaRPr lang="sv-SE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3657600" y="5413076"/>
            <a:ext cx="457200" cy="457200"/>
            <a:chOff x="5562600" y="685800"/>
            <a:chExt cx="457200" cy="457200"/>
          </a:xfrm>
        </p:grpSpPr>
        <p:cxnSp>
          <p:nvCxnSpPr>
            <p:cNvPr id="28" name="Straight Arrow Connector 4"/>
            <p:cNvCxnSpPr/>
            <p:nvPr/>
          </p:nvCxnSpPr>
          <p:spPr>
            <a:xfrm flipV="1">
              <a:off x="6019800" y="685800"/>
              <a:ext cx="0" cy="457200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9"/>
            <p:cNvCxnSpPr/>
            <p:nvPr/>
          </p:nvCxnSpPr>
          <p:spPr>
            <a:xfrm rot="16200000" flipV="1">
              <a:off x="5791200" y="914400"/>
              <a:ext cx="0" cy="4572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572000" y="5410200"/>
            <a:ext cx="457200" cy="460076"/>
            <a:chOff x="7239000" y="369332"/>
            <a:chExt cx="457200" cy="460076"/>
          </a:xfrm>
        </p:grpSpPr>
        <p:cxnSp>
          <p:nvCxnSpPr>
            <p:cNvPr id="31" name="Straight Arrow Connector 10"/>
            <p:cNvCxnSpPr/>
            <p:nvPr/>
          </p:nvCxnSpPr>
          <p:spPr>
            <a:xfrm rot="16200000" flipV="1">
              <a:off x="7467600" y="140732"/>
              <a:ext cx="0" cy="457200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11"/>
            <p:cNvCxnSpPr/>
            <p:nvPr/>
          </p:nvCxnSpPr>
          <p:spPr>
            <a:xfrm rot="10800000" flipV="1">
              <a:off x="7687408" y="372208"/>
              <a:ext cx="0" cy="4572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9" t="50824" r="67388" b="41776"/>
          <a:stretch/>
        </p:blipFill>
        <p:spPr bwMode="auto">
          <a:xfrm>
            <a:off x="990600" y="3962400"/>
            <a:ext cx="7342180" cy="73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0" y="1219200"/>
            <a:ext cx="1904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Add more systems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Smiley Face 32"/>
          <p:cNvSpPr/>
          <p:nvPr/>
        </p:nvSpPr>
        <p:spPr>
          <a:xfrm>
            <a:off x="381000" y="381000"/>
            <a:ext cx="685800" cy="685800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257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30" y="29308"/>
            <a:ext cx="388327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err="1" smtClean="0"/>
              <a:t>nReplicates</a:t>
            </a:r>
            <a:r>
              <a:rPr lang="en-US" sz="1600" dirty="0"/>
              <a:t> </a:t>
            </a:r>
            <a:r>
              <a:rPr lang="sv-SE" sz="1600" dirty="0" smtClean="0"/>
              <a:t>= 50</a:t>
            </a:r>
          </a:p>
          <a:p>
            <a:pPr algn="just"/>
            <a:r>
              <a:rPr lang="sv-SE" sz="1600" dirty="0"/>
              <a:t>N is the number of </a:t>
            </a:r>
            <a:r>
              <a:rPr lang="sv-SE" sz="1600" dirty="0" smtClean="0"/>
              <a:t>systems</a:t>
            </a:r>
          </a:p>
          <a:p>
            <a:pPr algn="just"/>
            <a:r>
              <a:rPr lang="sv-SE" sz="1600" dirty="0" smtClean="0"/>
              <a:t>In each system, there are two dipoles, and the angle between them is 30 degree.</a:t>
            </a:r>
          </a:p>
          <a:p>
            <a:pPr algn="just"/>
            <a:endParaRPr lang="sv-SE" sz="14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6"/>
              <p:cNvSpPr/>
              <p:nvPr/>
            </p:nvSpPr>
            <p:spPr>
              <a:xfrm>
                <a:off x="0" y="1143000"/>
                <a:ext cx="2272802" cy="502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sv-SE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sz="1600" b="0" i="1" smtClean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sv-SE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sv-SE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sz="1600" b="0" i="1" smtClean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sv-SE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43000"/>
                <a:ext cx="2272802" cy="502958"/>
              </a:xfrm>
              <a:prstGeom prst="rect">
                <a:avLst/>
              </a:prstGeom>
              <a:blipFill rotWithShape="1">
                <a:blip r:embed="rId2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15"/>
          <p:cNvCxnSpPr/>
          <p:nvPr/>
        </p:nvCxnSpPr>
        <p:spPr>
          <a:xfrm>
            <a:off x="4931898" y="612440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17"/>
          <p:cNvCxnSpPr/>
          <p:nvPr/>
        </p:nvCxnSpPr>
        <p:spPr>
          <a:xfrm rot="-1800000">
            <a:off x="4954247" y="612440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  <a:effectLst>
            <a:glow rad="50800">
              <a:srgbClr val="FF0000"/>
            </a:glow>
            <a:outerShdw sx="1000" sy="1000" algn="ctr" rotWithShape="0">
              <a:srgbClr val="000000"/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20"/>
          <p:cNvSpPr txBox="1"/>
          <p:nvPr/>
        </p:nvSpPr>
        <p:spPr>
          <a:xfrm>
            <a:off x="5969363" y="304800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p:sp>
        <p:nvSpPr>
          <p:cNvPr id="12" name="矩形 22"/>
          <p:cNvSpPr/>
          <p:nvPr/>
        </p:nvSpPr>
        <p:spPr>
          <a:xfrm>
            <a:off x="4587046" y="567999"/>
            <a:ext cx="4619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/>
              <a:t>30°</a:t>
            </a:r>
            <a:endParaRPr lang="en-US" sz="1600" dirty="0"/>
          </a:p>
        </p:txBody>
      </p:sp>
      <p:sp>
        <p:nvSpPr>
          <p:cNvPr id="13" name="弧形 23"/>
          <p:cNvSpPr/>
          <p:nvPr/>
        </p:nvSpPr>
        <p:spPr>
          <a:xfrm>
            <a:off x="5669063" y="461736"/>
            <a:ext cx="248056" cy="242746"/>
          </a:xfrm>
          <a:prstGeom prst="arc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 rot="20204563">
            <a:off x="1447800" y="2336994"/>
            <a:ext cx="1118296" cy="428074"/>
            <a:chOff x="6475941" y="1370433"/>
            <a:chExt cx="1118296" cy="428074"/>
          </a:xfrm>
        </p:grpSpPr>
        <p:cxnSp>
          <p:nvCxnSpPr>
            <p:cNvPr id="16" name="直接箭头连接符 26"/>
            <p:cNvCxnSpPr/>
            <p:nvPr/>
          </p:nvCxnSpPr>
          <p:spPr>
            <a:xfrm rot="-1800000">
              <a:off x="6542127" y="1573758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31"/>
            <p:cNvSpPr/>
            <p:nvPr/>
          </p:nvSpPr>
          <p:spPr>
            <a:xfrm rot="20788331">
              <a:off x="6475941" y="1370433"/>
              <a:ext cx="1118296" cy="42807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ight Arrow 20"/>
          <p:cNvSpPr/>
          <p:nvPr/>
        </p:nvSpPr>
        <p:spPr>
          <a:xfrm>
            <a:off x="6731363" y="609600"/>
            <a:ext cx="381000" cy="1524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28600" y="2366365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N = 1 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28600" y="3894007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N = 2 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1371600" y="3864636"/>
            <a:ext cx="1118296" cy="428074"/>
            <a:chOff x="6475941" y="1370433"/>
            <a:chExt cx="1118296" cy="428074"/>
          </a:xfrm>
        </p:grpSpPr>
        <p:cxnSp>
          <p:nvCxnSpPr>
            <p:cNvPr id="26" name="直接箭头连接符 26"/>
            <p:cNvCxnSpPr/>
            <p:nvPr/>
          </p:nvCxnSpPr>
          <p:spPr>
            <a:xfrm rot="-1800000">
              <a:off x="6542127" y="1573758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31"/>
            <p:cNvSpPr/>
            <p:nvPr/>
          </p:nvSpPr>
          <p:spPr>
            <a:xfrm rot="20788331">
              <a:off x="6475941" y="1370433"/>
              <a:ext cx="1118296" cy="42807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 rot="4105952">
            <a:off x="3045845" y="3864636"/>
            <a:ext cx="1118296" cy="428074"/>
            <a:chOff x="6475941" y="1370433"/>
            <a:chExt cx="1118296" cy="428074"/>
          </a:xfrm>
        </p:grpSpPr>
        <p:cxnSp>
          <p:nvCxnSpPr>
            <p:cNvPr id="29" name="直接箭头连接符 26"/>
            <p:cNvCxnSpPr/>
            <p:nvPr/>
          </p:nvCxnSpPr>
          <p:spPr>
            <a:xfrm rot="-1800000">
              <a:off x="6542127" y="1573758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31"/>
            <p:cNvSpPr/>
            <p:nvPr/>
          </p:nvSpPr>
          <p:spPr>
            <a:xfrm rot="20788331">
              <a:off x="6475941" y="1370433"/>
              <a:ext cx="1118296" cy="42807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228600" y="5425693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N = 4 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 rot="19489009">
            <a:off x="1447798" y="5396322"/>
            <a:ext cx="1118296" cy="428074"/>
            <a:chOff x="6475941" y="1370433"/>
            <a:chExt cx="1118296" cy="428074"/>
          </a:xfrm>
        </p:grpSpPr>
        <p:cxnSp>
          <p:nvCxnSpPr>
            <p:cNvPr id="33" name="直接箭头连接符 26"/>
            <p:cNvCxnSpPr/>
            <p:nvPr/>
          </p:nvCxnSpPr>
          <p:spPr>
            <a:xfrm rot="-1800000">
              <a:off x="6542127" y="1573758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1"/>
            <p:cNvSpPr/>
            <p:nvPr/>
          </p:nvSpPr>
          <p:spPr>
            <a:xfrm rot="20788331">
              <a:off x="6475941" y="1370433"/>
              <a:ext cx="1118296" cy="42807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 rot="11703281">
            <a:off x="3122043" y="5396322"/>
            <a:ext cx="1118296" cy="428074"/>
            <a:chOff x="6475941" y="1370433"/>
            <a:chExt cx="1118296" cy="428074"/>
          </a:xfrm>
        </p:grpSpPr>
        <p:cxnSp>
          <p:nvCxnSpPr>
            <p:cNvPr id="36" name="直接箭头连接符 26"/>
            <p:cNvCxnSpPr/>
            <p:nvPr/>
          </p:nvCxnSpPr>
          <p:spPr>
            <a:xfrm rot="-1800000">
              <a:off x="6542127" y="1573758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1"/>
            <p:cNvSpPr/>
            <p:nvPr/>
          </p:nvSpPr>
          <p:spPr>
            <a:xfrm rot="20788331">
              <a:off x="6475941" y="1370433"/>
              <a:ext cx="1118296" cy="42807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 rot="7757878">
            <a:off x="4913625" y="5396322"/>
            <a:ext cx="1118296" cy="428074"/>
            <a:chOff x="6475941" y="1370433"/>
            <a:chExt cx="1118296" cy="428074"/>
          </a:xfrm>
        </p:grpSpPr>
        <p:cxnSp>
          <p:nvCxnSpPr>
            <p:cNvPr id="39" name="直接箭头连接符 26"/>
            <p:cNvCxnSpPr/>
            <p:nvPr/>
          </p:nvCxnSpPr>
          <p:spPr>
            <a:xfrm rot="-1800000">
              <a:off x="6542127" y="1573758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1"/>
            <p:cNvSpPr/>
            <p:nvPr/>
          </p:nvSpPr>
          <p:spPr>
            <a:xfrm rot="20788331">
              <a:off x="6475941" y="1370433"/>
              <a:ext cx="1118296" cy="42807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 rot="10009679">
            <a:off x="6587265" y="5396322"/>
            <a:ext cx="1118296" cy="428074"/>
            <a:chOff x="6475941" y="1370433"/>
            <a:chExt cx="1118296" cy="428074"/>
          </a:xfrm>
        </p:grpSpPr>
        <p:cxnSp>
          <p:nvCxnSpPr>
            <p:cNvPr id="42" name="直接箭头连接符 26"/>
            <p:cNvCxnSpPr/>
            <p:nvPr/>
          </p:nvCxnSpPr>
          <p:spPr>
            <a:xfrm rot="-1800000">
              <a:off x="6542127" y="1573758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31"/>
            <p:cNvSpPr/>
            <p:nvPr/>
          </p:nvSpPr>
          <p:spPr>
            <a:xfrm rot="20788331">
              <a:off x="6475941" y="1370433"/>
              <a:ext cx="1118296" cy="42807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7568504" y="408959"/>
            <a:ext cx="1118296" cy="428074"/>
            <a:chOff x="6475941" y="1370433"/>
            <a:chExt cx="1118296" cy="428074"/>
          </a:xfrm>
        </p:grpSpPr>
        <p:cxnSp>
          <p:nvCxnSpPr>
            <p:cNvPr id="45" name="直接箭头连接符 26"/>
            <p:cNvCxnSpPr/>
            <p:nvPr/>
          </p:nvCxnSpPr>
          <p:spPr>
            <a:xfrm rot="-1800000">
              <a:off x="6542127" y="1573758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椭圆 31"/>
            <p:cNvSpPr/>
            <p:nvPr/>
          </p:nvSpPr>
          <p:spPr>
            <a:xfrm rot="20788331">
              <a:off x="6475941" y="1370433"/>
              <a:ext cx="1118296" cy="42807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105400" y="1066800"/>
            <a:ext cx="3124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sz="1600" dirty="0" smtClean="0"/>
              <a:t>A molecule have anisotropy absorption. After et, all the light emit from one polarized chromophore (M = 1).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648114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5" r="7970"/>
          <a:stretch/>
        </p:blipFill>
        <p:spPr bwMode="auto">
          <a:xfrm>
            <a:off x="76199" y="1600200"/>
            <a:ext cx="8991601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03390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4958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860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72" y="762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8621" y="697468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/>
              <a:t>N = 1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2971800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/>
              <a:t>N = 2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304800" y="5105400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/>
              <a:t>N = 4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674063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72" y="44958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72" y="22860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72" y="762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18621" y="697468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/>
              <a:t>N = 8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04800" y="2971800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/>
              <a:t>N = 16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" y="5105400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/>
              <a:t>N = 32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13871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±2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blipFill rotWithShape="0">
                <a:blip r:embed="rId2"/>
                <a:stretch>
                  <a:fillRect l="-3396" t="-3974" r="-2264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3" y="909000"/>
            <a:ext cx="9020134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059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72" y="44958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72" y="22860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72" y="762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18621" y="697468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/>
              <a:t>N = 64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2971800"/>
            <a:ext cx="8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/>
              <a:t>N = 128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5105400"/>
            <a:ext cx="8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/>
              <a:t>N = 256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138713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0" y="381000"/>
            <a:ext cx="19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Angle dependent?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1321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010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9"/>
          <p:cNvSpPr/>
          <p:nvPr/>
        </p:nvSpPr>
        <p:spPr>
          <a:xfrm>
            <a:off x="7219142" y="20567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6</a:t>
            </a:r>
            <a:r>
              <a:rPr lang="sv-SE" sz="1600" dirty="0" smtClean="0"/>
              <a:t>0°]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6"/>
              <p:cNvSpPr/>
              <p:nvPr/>
            </p:nvSpPr>
            <p:spPr>
              <a:xfrm>
                <a:off x="6516179" y="763198"/>
                <a:ext cx="2344937" cy="502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1.0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179" y="763198"/>
                <a:ext cx="2344937" cy="502958"/>
              </a:xfrm>
              <a:prstGeom prst="rect">
                <a:avLst/>
              </a:prstGeom>
              <a:blipFill rotWithShape="1">
                <a:blip r:embed="rId3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045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1208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305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9"/>
          <p:cNvSpPr/>
          <p:nvPr/>
        </p:nvSpPr>
        <p:spPr>
          <a:xfrm>
            <a:off x="7219142" y="20567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6</a:t>
            </a:r>
            <a:r>
              <a:rPr lang="sv-SE" sz="1600" dirty="0" smtClean="0"/>
              <a:t>0°]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6"/>
              <p:cNvSpPr/>
              <p:nvPr/>
            </p:nvSpPr>
            <p:spPr>
              <a:xfrm>
                <a:off x="6522838" y="763198"/>
                <a:ext cx="2344937" cy="502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838" y="763198"/>
                <a:ext cx="2344937" cy="502958"/>
              </a:xfrm>
              <a:prstGeom prst="rect">
                <a:avLst/>
              </a:prstGeom>
              <a:blipFill rotWithShape="1">
                <a:blip r:embed="rId3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1208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2355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172325" y="2162175"/>
            <a:ext cx="1156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et </a:t>
            </a:r>
            <a:r>
              <a:rPr lang="sv-SE" sz="1600" dirty="0" smtClean="0"/>
              <a:t>= 0.2 * 2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6477000" y="2743200"/>
            <a:ext cx="2667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sz="1600" dirty="0" smtClean="0"/>
              <a:t>Even the ex and em polarization are the same, there still could be et in the system. And our model can extract the et coefficient as an indication.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8261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30311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7030311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2355"/>
            <a:ext cx="7030311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12080"/>
            <a:ext cx="7030311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9"/>
          <p:cNvSpPr/>
          <p:nvPr/>
        </p:nvSpPr>
        <p:spPr>
          <a:xfrm>
            <a:off x="7219142" y="20567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6</a:t>
            </a:r>
            <a:r>
              <a:rPr lang="sv-SE" sz="1600" dirty="0" smtClean="0"/>
              <a:t>0°]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563804" y="763198"/>
                <a:ext cx="2272802" cy="502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804" y="763198"/>
                <a:ext cx="2272802" cy="502958"/>
              </a:xfrm>
              <a:prstGeom prst="rect">
                <a:avLst/>
              </a:prstGeom>
              <a:blipFill rotWithShape="1">
                <a:blip r:embed="rId6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172325" y="2162175"/>
            <a:ext cx="1156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et </a:t>
            </a:r>
            <a:r>
              <a:rPr lang="sv-SE" sz="1600" dirty="0" smtClean="0"/>
              <a:t>= 0.3 * 2</a:t>
            </a:r>
            <a:r>
              <a:rPr lang="en-US" sz="1600" dirty="0" smtClean="0"/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8268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2355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1208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9"/>
          <p:cNvSpPr/>
          <p:nvPr/>
        </p:nvSpPr>
        <p:spPr>
          <a:xfrm>
            <a:off x="7219142" y="20567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6</a:t>
            </a:r>
            <a:r>
              <a:rPr lang="sv-SE" sz="1600" dirty="0" smtClean="0"/>
              <a:t>0°]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563804" y="763198"/>
                <a:ext cx="2272802" cy="5079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804" y="763198"/>
                <a:ext cx="2272802" cy="507960"/>
              </a:xfrm>
              <a:prstGeom prst="rect">
                <a:avLst/>
              </a:prstGeom>
              <a:blipFill rotWithShape="1">
                <a:blip r:embed="rId6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172325" y="2162175"/>
            <a:ext cx="1156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et </a:t>
            </a:r>
            <a:r>
              <a:rPr lang="sv-SE" sz="1600" dirty="0" smtClean="0"/>
              <a:t>= 0.5 * 2</a:t>
            </a:r>
            <a:r>
              <a:rPr lang="en-US" sz="1600" dirty="0" smtClean="0"/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8268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9"/>
          <p:cNvSpPr/>
          <p:nvPr/>
        </p:nvSpPr>
        <p:spPr>
          <a:xfrm>
            <a:off x="7219142" y="20567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6</a:t>
            </a:r>
            <a:r>
              <a:rPr lang="sv-SE" sz="1600" dirty="0" smtClean="0"/>
              <a:t>0°]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6"/>
              <p:cNvSpPr/>
              <p:nvPr/>
            </p:nvSpPr>
            <p:spPr>
              <a:xfrm>
                <a:off x="6563804" y="763198"/>
                <a:ext cx="2272802" cy="5079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804" y="763198"/>
                <a:ext cx="2272802" cy="507960"/>
              </a:xfrm>
              <a:prstGeom prst="rect">
                <a:avLst/>
              </a:prstGeom>
              <a:blipFill rotWithShape="1">
                <a:blip r:embed="rId3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045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1208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06242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9"/>
          <p:cNvSpPr/>
          <p:nvPr/>
        </p:nvSpPr>
        <p:spPr>
          <a:xfrm>
            <a:off x="7219142" y="20567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6</a:t>
            </a:r>
            <a:r>
              <a:rPr lang="sv-SE" sz="1600" dirty="0" smtClean="0"/>
              <a:t>0°]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6"/>
              <p:cNvSpPr/>
              <p:nvPr/>
            </p:nvSpPr>
            <p:spPr>
              <a:xfrm>
                <a:off x="6563804" y="763198"/>
                <a:ext cx="2272802" cy="502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804" y="763198"/>
                <a:ext cx="2272802" cy="502958"/>
              </a:xfrm>
              <a:prstGeom prst="rect">
                <a:avLst/>
              </a:prstGeom>
              <a:blipFill rotWithShape="1">
                <a:blip r:embed="rId3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1208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045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26122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10175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2355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9"/>
          <p:cNvSpPr/>
          <p:nvPr/>
        </p:nvSpPr>
        <p:spPr>
          <a:xfrm>
            <a:off x="7219142" y="20567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6</a:t>
            </a:r>
            <a:r>
              <a:rPr lang="sv-SE" sz="1600" dirty="0" smtClean="0"/>
              <a:t>0°]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6"/>
              <p:cNvSpPr/>
              <p:nvPr/>
            </p:nvSpPr>
            <p:spPr>
              <a:xfrm>
                <a:off x="6563804" y="763198"/>
                <a:ext cx="2272802" cy="502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1.0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804" y="763198"/>
                <a:ext cx="2272802" cy="502958"/>
              </a:xfrm>
              <a:prstGeom prst="rect">
                <a:avLst/>
              </a:prstGeom>
              <a:blipFill rotWithShape="1">
                <a:blip r:embed="rId6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2612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08" y="685800"/>
            <a:ext cx="8698477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</a:t>
                </a:r>
                <a:r>
                  <a:rPr lang="sv-SE" dirty="0"/>
                  <a:t>1</a:t>
                </a:r>
                <a:endParaRPr lang="sv-SE" dirty="0" smtClean="0"/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±2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3659" t="-3974" r="-2439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2" y="4842000"/>
            <a:ext cx="8832989" cy="2016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2819400"/>
            <a:ext cx="9114893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7820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00580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724" y="3657600"/>
            <a:ext cx="1646276" cy="292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8600" y="1524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Generally SFA3 can work for two dipole system</a:t>
            </a:r>
            <a:r>
              <a:rPr lang="sv-SE" dirty="0" smtClean="0"/>
              <a:t>.</a:t>
            </a:r>
            <a:endParaRPr lang="sv-SE" b="1" dirty="0" smtClean="0"/>
          </a:p>
          <a:p>
            <a:endParaRPr lang="sv-SE" b="1" dirty="0"/>
          </a:p>
          <a:p>
            <a:r>
              <a:rPr lang="sv-SE" b="1" dirty="0" smtClean="0"/>
              <a:t>SFA3 does not work when energy transfer from 0 to 90, 30 to 120, or 45 to 135. (as long as the angles are 90 degrees different)</a:t>
            </a:r>
            <a:endParaRPr lang="sv-SE" b="1" dirty="0"/>
          </a:p>
          <a:p>
            <a:r>
              <a:rPr lang="sv-SE" dirty="0" smtClean="0"/>
              <a:t>2D portrais is completely mismatch and the phase is always 90 degree off.</a:t>
            </a:r>
          </a:p>
          <a:p>
            <a:endParaRPr lang="sv-SE" dirty="0"/>
          </a:p>
          <a:p>
            <a:r>
              <a:rPr lang="sv-SE" dirty="0" smtClean="0"/>
              <a:t>But SFAS works when energy transfer from 90 to 0, 135 to 45. </a:t>
            </a:r>
          </a:p>
          <a:p>
            <a:endParaRPr lang="sv-SE" dirty="0"/>
          </a:p>
          <a:p>
            <a:r>
              <a:rPr lang="sv-SE" dirty="0" smtClean="0"/>
              <a:t>Does it mean something or just a bug in the system?</a:t>
            </a:r>
          </a:p>
          <a:p>
            <a:endParaRPr lang="sv-SE" dirty="0" smtClean="0"/>
          </a:p>
          <a:p>
            <a:r>
              <a:rPr lang="sv-SE" dirty="0" smtClean="0">
                <a:solidFill>
                  <a:srgbClr val="FF0000"/>
                </a:solidFill>
              </a:rPr>
              <a:t>It is a bug in the system!!!</a:t>
            </a:r>
          </a:p>
          <a:p>
            <a:r>
              <a:rPr lang="sv-SE" dirty="0" smtClean="0">
                <a:solidFill>
                  <a:srgbClr val="FF0000"/>
                </a:solidFill>
              </a:rPr>
              <a:t>The key point is how to set </a:t>
            </a:r>
            <a:r>
              <a:rPr lang="sv-SE" b="1" dirty="0" smtClean="0">
                <a:solidFill>
                  <a:srgbClr val="FF0000"/>
                </a:solidFill>
              </a:rPr>
              <a:t>the ininitial value of excitation phase when the Mex = 0</a:t>
            </a:r>
          </a:p>
          <a:p>
            <a:r>
              <a:rPr lang="sv-SE" dirty="0" smtClean="0">
                <a:solidFill>
                  <a:srgbClr val="FF0000"/>
                </a:solidFill>
              </a:rPr>
              <a:t>Correct the program</a:t>
            </a:r>
          </a:p>
          <a:p>
            <a:r>
              <a:rPr lang="sv-SE" dirty="0" smtClean="0">
                <a:solidFill>
                  <a:srgbClr val="FF0000"/>
                </a:solidFill>
              </a:rPr>
              <a:t>Collection_of_functions.py</a:t>
            </a:r>
          </a:p>
          <a:p>
            <a:r>
              <a:rPr lang="sv-SE" dirty="0" smtClean="0">
                <a:solidFill>
                  <a:srgbClr val="FF0000"/>
                </a:solidFill>
              </a:rPr>
              <a:t>Def compute_ex_em_modulation_phase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4495800"/>
            <a:ext cx="7772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 </a:t>
            </a:r>
            <a:r>
              <a:rPr lang="en-US" sz="1600" dirty="0" err="1"/>
              <a:t>M_ex</a:t>
            </a:r>
            <a:r>
              <a:rPr lang="en-US" sz="1600" dirty="0"/>
              <a:t> = (</a:t>
            </a:r>
            <a:r>
              <a:rPr lang="en-US" sz="1600" dirty="0" err="1"/>
              <a:t>np.amax</a:t>
            </a:r>
            <a:r>
              <a:rPr lang="en-US" sz="1600" dirty="0"/>
              <a:t>(</a:t>
            </a:r>
            <a:r>
              <a:rPr lang="en-US" sz="1600" dirty="0" err="1"/>
              <a:t>I_ex</a:t>
            </a:r>
            <a:r>
              <a:rPr lang="en-US" sz="1600" dirty="0"/>
              <a:t>) - </a:t>
            </a:r>
            <a:r>
              <a:rPr lang="en-US" sz="1600" dirty="0" err="1"/>
              <a:t>np.amin</a:t>
            </a:r>
            <a:r>
              <a:rPr lang="en-US" sz="1600" dirty="0"/>
              <a:t>(</a:t>
            </a:r>
            <a:r>
              <a:rPr lang="en-US" sz="1600" dirty="0" err="1"/>
              <a:t>I_ex</a:t>
            </a:r>
            <a:r>
              <a:rPr lang="en-US" sz="1600" dirty="0"/>
              <a:t>))/(</a:t>
            </a:r>
            <a:r>
              <a:rPr lang="en-US" sz="1600" dirty="0" err="1"/>
              <a:t>np.amax</a:t>
            </a:r>
            <a:r>
              <a:rPr lang="en-US" sz="1600" dirty="0"/>
              <a:t>(</a:t>
            </a:r>
            <a:r>
              <a:rPr lang="en-US" sz="1600" dirty="0" err="1"/>
              <a:t>I_ex</a:t>
            </a:r>
            <a:r>
              <a:rPr lang="en-US" sz="1600" dirty="0"/>
              <a:t>) + </a:t>
            </a:r>
            <a:r>
              <a:rPr lang="en-US" sz="1600" dirty="0" err="1"/>
              <a:t>np.amin</a:t>
            </a:r>
            <a:r>
              <a:rPr lang="en-US" sz="1600" dirty="0"/>
              <a:t>(</a:t>
            </a:r>
            <a:r>
              <a:rPr lang="en-US" sz="1600" dirty="0" err="1"/>
              <a:t>I_ex</a:t>
            </a:r>
            <a:r>
              <a:rPr lang="en-US" sz="1600" dirty="0"/>
              <a:t>))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if </a:t>
            </a:r>
            <a:r>
              <a:rPr lang="en-US" sz="1600" dirty="0" err="1"/>
              <a:t>M_ex</a:t>
            </a:r>
            <a:r>
              <a:rPr lang="en-US" sz="1600" dirty="0"/>
              <a:t> &lt; 1e-6:</a:t>
            </a:r>
          </a:p>
          <a:p>
            <a:r>
              <a:rPr lang="en-US" sz="1600" dirty="0"/>
              <a:t>     </a:t>
            </a:r>
            <a:r>
              <a:rPr lang="en-US" sz="1600" dirty="0" err="1" smtClean="0"/>
              <a:t>M_ex</a:t>
            </a:r>
            <a:r>
              <a:rPr lang="en-US" sz="1600" dirty="0" smtClean="0"/>
              <a:t> </a:t>
            </a:r>
            <a:r>
              <a:rPr lang="en-US" sz="1600" dirty="0"/>
              <a:t>= 0.0</a:t>
            </a:r>
          </a:p>
          <a:p>
            <a:r>
              <a:rPr lang="en-US" sz="1600" dirty="0"/>
              <a:t>     </a:t>
            </a:r>
            <a:r>
              <a:rPr lang="en-US" sz="1600" dirty="0" err="1" smtClean="0"/>
              <a:t>phase_ex</a:t>
            </a:r>
            <a:r>
              <a:rPr lang="en-US" sz="1600" dirty="0" smtClean="0"/>
              <a:t> </a:t>
            </a:r>
            <a:r>
              <a:rPr lang="en-US" sz="1600" dirty="0"/>
              <a:t>= </a:t>
            </a:r>
            <a:r>
              <a:rPr lang="en-US" sz="1600" dirty="0" err="1"/>
              <a:t>np.mean</a:t>
            </a:r>
            <a:r>
              <a:rPr lang="en-US" sz="1600" dirty="0"/>
              <a:t>(theta) * </a:t>
            </a:r>
            <a:r>
              <a:rPr lang="en-US" sz="1600" dirty="0" err="1"/>
              <a:t>np.pi</a:t>
            </a:r>
            <a:r>
              <a:rPr lang="en-US" sz="1600" dirty="0"/>
              <a:t> / 180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else</a:t>
            </a:r>
            <a:r>
              <a:rPr lang="en-US" sz="1600" dirty="0"/>
              <a:t>:</a:t>
            </a:r>
          </a:p>
          <a:p>
            <a:r>
              <a:rPr lang="en-US" sz="1600" dirty="0"/>
              <a:t>     </a:t>
            </a:r>
            <a:r>
              <a:rPr lang="en-US" sz="1600" dirty="0" err="1" smtClean="0"/>
              <a:t>phase_ex</a:t>
            </a:r>
            <a:r>
              <a:rPr lang="en-US" sz="1600" dirty="0" smtClean="0"/>
              <a:t> </a:t>
            </a:r>
            <a:r>
              <a:rPr lang="en-US" sz="1600" dirty="0"/>
              <a:t>= </a:t>
            </a:r>
            <a:r>
              <a:rPr lang="en-US" sz="1600" dirty="0" err="1"/>
              <a:t>np.argmax</a:t>
            </a:r>
            <a:r>
              <a:rPr lang="en-US" sz="1600" dirty="0"/>
              <a:t>(</a:t>
            </a:r>
            <a:r>
              <a:rPr lang="en-US" sz="1600" dirty="0" err="1"/>
              <a:t>I_ex</a:t>
            </a:r>
            <a:r>
              <a:rPr lang="en-US" sz="1600" dirty="0"/>
              <a:t>) * </a:t>
            </a:r>
            <a:r>
              <a:rPr lang="en-US" sz="1600" dirty="0" err="1"/>
              <a:t>np.pi</a:t>
            </a:r>
            <a:r>
              <a:rPr lang="en-US" sz="1600" dirty="0"/>
              <a:t> / 180</a:t>
            </a:r>
          </a:p>
        </p:txBody>
      </p:sp>
    </p:spTree>
    <p:extLst>
      <p:ext uri="{BB962C8B-B14F-4D97-AF65-F5344CB8AC3E}">
        <p14:creationId xmlns:p14="http://schemas.microsoft.com/office/powerpoint/2010/main" val="193021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/>
          <p:cNvCxnSpPr/>
          <p:nvPr/>
        </p:nvCxnSpPr>
        <p:spPr>
          <a:xfrm flipV="1">
            <a:off x="7772400" y="381000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 rot="5400000" flipV="1">
            <a:off x="8001000" y="626035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7315200" y="1295400"/>
            <a:ext cx="1219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  0</a:t>
            </a:r>
            <a:r>
              <a:rPr lang="en-US" dirty="0"/>
              <a:t>°, </a:t>
            </a:r>
            <a:r>
              <a:rPr lang="en-US" dirty="0" smtClean="0"/>
              <a:t> 90</a:t>
            </a:r>
            <a:r>
              <a:rPr lang="en-US" dirty="0"/>
              <a:t>°</a:t>
            </a:r>
          </a:p>
          <a:p>
            <a:r>
              <a:rPr lang="en-US" dirty="0" smtClean="0"/>
              <a:t>[0.2,  0.8 </a:t>
            </a:r>
          </a:p>
          <a:p>
            <a:r>
              <a:rPr lang="en-US" dirty="0"/>
              <a:t> </a:t>
            </a:r>
            <a:r>
              <a:rPr lang="en-US" dirty="0" smtClean="0"/>
              <a:t>0.0,  1.0]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315200" y="76200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90°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305800" y="685800"/>
            <a:ext cx="380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0°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30311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83080"/>
            <a:ext cx="7030311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05200"/>
            <a:ext cx="7030311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12080"/>
            <a:ext cx="7030311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rc 6"/>
          <p:cNvSpPr/>
          <p:nvPr/>
        </p:nvSpPr>
        <p:spPr>
          <a:xfrm>
            <a:off x="7696200" y="381000"/>
            <a:ext cx="533400" cy="381000"/>
          </a:xfrm>
          <a:prstGeom prst="arc">
            <a:avLst/>
          </a:prstGeom>
          <a:ln w="1905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153400" y="7620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</a:rPr>
              <a:t>80%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58455" y="2983523"/>
            <a:ext cx="233314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/>
              <a:t>SFA3 mathematically does not work.</a:t>
            </a:r>
          </a:p>
          <a:p>
            <a:pPr algn="just"/>
            <a:endParaRPr lang="en-US" sz="1200" dirty="0"/>
          </a:p>
          <a:p>
            <a:pPr algn="just"/>
            <a:r>
              <a:rPr lang="sv-SE" sz="1200" dirty="0" smtClean="0"/>
              <a:t>et = 0.8 makes sense, but the phase of funnel should not be at 0 degree.</a:t>
            </a:r>
          </a:p>
          <a:p>
            <a:pPr algn="just"/>
            <a:endParaRPr lang="sv-SE" sz="1200" dirty="0"/>
          </a:p>
          <a:p>
            <a:pPr algn="just"/>
            <a:r>
              <a:rPr lang="sv-SE" sz="1200" dirty="0" smtClean="0"/>
              <a:t>And the more energy transfer from 0 to 90, the higher the residue will be. </a:t>
            </a:r>
          </a:p>
          <a:p>
            <a:pPr algn="just"/>
            <a:endParaRPr lang="sv-SE" sz="1200" dirty="0"/>
          </a:p>
          <a:p>
            <a:pPr algn="just"/>
            <a:endParaRPr lang="sv-SE" sz="1200" dirty="0"/>
          </a:p>
          <a:p>
            <a:pPr algn="just"/>
            <a:endParaRPr lang="sv-SE" sz="1200" dirty="0" smtClean="0"/>
          </a:p>
        </p:txBody>
      </p:sp>
    </p:spTree>
    <p:extLst>
      <p:ext uri="{BB962C8B-B14F-4D97-AF65-F5344CB8AC3E}">
        <p14:creationId xmlns:p14="http://schemas.microsoft.com/office/powerpoint/2010/main" val="345853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1"/>
          <p:cNvCxnSpPr/>
          <p:nvPr/>
        </p:nvCxnSpPr>
        <p:spPr>
          <a:xfrm rot="-1800000" flipV="1">
            <a:off x="7672817" y="525848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2"/>
          <p:cNvCxnSpPr/>
          <p:nvPr/>
        </p:nvCxnSpPr>
        <p:spPr>
          <a:xfrm rot="3600000" flipV="1">
            <a:off x="8001000" y="626035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3"/>
          <p:cNvSpPr/>
          <p:nvPr/>
        </p:nvSpPr>
        <p:spPr>
          <a:xfrm>
            <a:off x="7315200" y="1295400"/>
            <a:ext cx="1487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30</a:t>
            </a:r>
            <a:r>
              <a:rPr lang="en-US" dirty="0"/>
              <a:t>°, </a:t>
            </a:r>
            <a:r>
              <a:rPr lang="en-US" dirty="0" smtClean="0"/>
              <a:t> 120</a:t>
            </a:r>
            <a:r>
              <a:rPr lang="en-US" dirty="0"/>
              <a:t>°</a:t>
            </a:r>
          </a:p>
          <a:p>
            <a:r>
              <a:rPr lang="en-US" dirty="0" smtClean="0"/>
              <a:t>[0.2,  0.8 </a:t>
            </a:r>
          </a:p>
          <a:p>
            <a:r>
              <a:rPr lang="en-US" dirty="0"/>
              <a:t> </a:t>
            </a:r>
            <a:r>
              <a:rPr lang="en-US" dirty="0" smtClean="0"/>
              <a:t>0.0,  1.0]</a:t>
            </a:r>
            <a:endParaRPr lang="en-US" dirty="0"/>
          </a:p>
        </p:txBody>
      </p:sp>
      <p:sp>
        <p:nvSpPr>
          <p:cNvPr id="7" name="TextBox 4"/>
          <p:cNvSpPr txBox="1"/>
          <p:nvPr/>
        </p:nvSpPr>
        <p:spPr>
          <a:xfrm>
            <a:off x="7315200" y="76200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120°</a:t>
            </a:r>
            <a:endParaRPr lang="en-US" dirty="0"/>
          </a:p>
        </p:txBody>
      </p:sp>
      <p:sp>
        <p:nvSpPr>
          <p:cNvPr id="8" name="Rectangle 5"/>
          <p:cNvSpPr/>
          <p:nvPr/>
        </p:nvSpPr>
        <p:spPr>
          <a:xfrm>
            <a:off x="8305800" y="685800"/>
            <a:ext cx="497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30</a:t>
            </a:r>
            <a:r>
              <a:rPr lang="sv-SE" dirty="0"/>
              <a:t>°</a:t>
            </a:r>
            <a:endParaRPr lang="en-US" dirty="0"/>
          </a:p>
        </p:txBody>
      </p:sp>
      <p:sp>
        <p:nvSpPr>
          <p:cNvPr id="9" name="Arc 6"/>
          <p:cNvSpPr/>
          <p:nvPr/>
        </p:nvSpPr>
        <p:spPr>
          <a:xfrm>
            <a:off x="7520417" y="489466"/>
            <a:ext cx="533400" cy="381000"/>
          </a:xfrm>
          <a:prstGeom prst="arc">
            <a:avLst/>
          </a:prstGeom>
          <a:ln w="1905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7"/>
          <p:cNvSpPr txBox="1"/>
          <p:nvPr/>
        </p:nvSpPr>
        <p:spPr>
          <a:xfrm>
            <a:off x="7907067" y="14497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</a:rPr>
              <a:t>80%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/>
          <a:srcRect l="9225"/>
          <a:stretch/>
        </p:blipFill>
        <p:spPr>
          <a:xfrm>
            <a:off x="416690" y="-14913"/>
            <a:ext cx="6443719" cy="16452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l="9551"/>
          <a:stretch/>
        </p:blipFill>
        <p:spPr>
          <a:xfrm>
            <a:off x="439840" y="1733511"/>
            <a:ext cx="6420569" cy="16452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/>
          <a:srcRect l="9388"/>
          <a:stretch/>
        </p:blipFill>
        <p:spPr>
          <a:xfrm>
            <a:off x="428264" y="3464376"/>
            <a:ext cx="6432145" cy="1645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/>
          <a:srcRect l="8519"/>
          <a:stretch/>
        </p:blipFill>
        <p:spPr>
          <a:xfrm>
            <a:off x="393539" y="5212800"/>
            <a:ext cx="6493877" cy="1645200"/>
          </a:xfrm>
          <a:prstGeom prst="rect">
            <a:avLst/>
          </a:prstGeom>
        </p:spPr>
      </p:pic>
      <p:sp>
        <p:nvSpPr>
          <p:cNvPr id="16" name="TextBox 14"/>
          <p:cNvSpPr txBox="1"/>
          <p:nvPr/>
        </p:nvSpPr>
        <p:spPr>
          <a:xfrm>
            <a:off x="6658455" y="2983523"/>
            <a:ext cx="23331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/>
              <a:t>SFA3 mathematically does not work.</a:t>
            </a:r>
          </a:p>
          <a:p>
            <a:pPr algn="just"/>
            <a:endParaRPr lang="en-US" sz="1200" dirty="0"/>
          </a:p>
          <a:p>
            <a:pPr algn="just"/>
            <a:r>
              <a:rPr lang="sv-SE" sz="1200" dirty="0" smtClean="0"/>
              <a:t>et = 0.8 makes sense, but the phase of funnel should not be at 30 degree.</a:t>
            </a:r>
          </a:p>
          <a:p>
            <a:pPr algn="just"/>
            <a:endParaRPr lang="sv-SE" sz="1200" dirty="0"/>
          </a:p>
          <a:p>
            <a:pPr algn="just"/>
            <a:endParaRPr lang="sv-SE" sz="1200" dirty="0"/>
          </a:p>
          <a:p>
            <a:pPr algn="just"/>
            <a:endParaRPr lang="sv-SE" sz="1200" dirty="0" smtClean="0"/>
          </a:p>
        </p:txBody>
      </p:sp>
    </p:spTree>
    <p:extLst>
      <p:ext uri="{BB962C8B-B14F-4D97-AF65-F5344CB8AC3E}">
        <p14:creationId xmlns:p14="http://schemas.microsoft.com/office/powerpoint/2010/main" val="127191226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/>
          <p:cNvCxnSpPr/>
          <p:nvPr/>
        </p:nvCxnSpPr>
        <p:spPr>
          <a:xfrm flipV="1">
            <a:off x="7772400" y="381000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 rot="5400000" flipV="1">
            <a:off x="8001000" y="626035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7315200" y="1295400"/>
            <a:ext cx="1219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  0</a:t>
            </a:r>
            <a:r>
              <a:rPr lang="en-US" dirty="0"/>
              <a:t>°, </a:t>
            </a:r>
            <a:r>
              <a:rPr lang="en-US" dirty="0" smtClean="0"/>
              <a:t> 90</a:t>
            </a:r>
            <a:r>
              <a:rPr lang="en-US" dirty="0"/>
              <a:t>°</a:t>
            </a:r>
          </a:p>
          <a:p>
            <a:r>
              <a:rPr lang="en-US" dirty="0" smtClean="0"/>
              <a:t>[1.0,  0.0 </a:t>
            </a:r>
          </a:p>
          <a:p>
            <a:r>
              <a:rPr lang="en-US" dirty="0"/>
              <a:t> </a:t>
            </a:r>
            <a:r>
              <a:rPr lang="en-US" dirty="0" smtClean="0"/>
              <a:t>0.8,  0.2]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315200" y="76200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90°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305800" y="685800"/>
            <a:ext cx="380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0°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260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0520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1208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Arc 10"/>
          <p:cNvSpPr/>
          <p:nvPr/>
        </p:nvSpPr>
        <p:spPr>
          <a:xfrm>
            <a:off x="7696200" y="381000"/>
            <a:ext cx="533400" cy="381000"/>
          </a:xfrm>
          <a:prstGeom prst="arc">
            <a:avLst/>
          </a:prstGeom>
          <a:ln w="190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153400" y="7620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</a:rPr>
              <a:t>80%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4"/>
          <p:cNvSpPr txBox="1"/>
          <p:nvPr/>
        </p:nvSpPr>
        <p:spPr>
          <a:xfrm>
            <a:off x="6850402" y="2982575"/>
            <a:ext cx="2333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/>
              <a:t>SFA3 mathematically works. </a:t>
            </a:r>
          </a:p>
          <a:p>
            <a:pPr algn="just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4406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1"/>
          <p:cNvCxnSpPr/>
          <p:nvPr/>
        </p:nvCxnSpPr>
        <p:spPr>
          <a:xfrm rot="-1800000" flipV="1">
            <a:off x="7672817" y="525848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2"/>
          <p:cNvCxnSpPr/>
          <p:nvPr/>
        </p:nvCxnSpPr>
        <p:spPr>
          <a:xfrm rot="3600000" flipV="1">
            <a:off x="8001000" y="626035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3"/>
          <p:cNvSpPr/>
          <p:nvPr/>
        </p:nvSpPr>
        <p:spPr>
          <a:xfrm>
            <a:off x="7315200" y="1295400"/>
            <a:ext cx="1487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30</a:t>
            </a:r>
            <a:r>
              <a:rPr lang="en-US" dirty="0"/>
              <a:t>°, </a:t>
            </a:r>
            <a:r>
              <a:rPr lang="en-US" dirty="0" smtClean="0"/>
              <a:t> 120</a:t>
            </a:r>
            <a:r>
              <a:rPr lang="en-US" dirty="0"/>
              <a:t>°</a:t>
            </a:r>
          </a:p>
          <a:p>
            <a:r>
              <a:rPr lang="en-US" dirty="0" smtClean="0"/>
              <a:t>[1.0,  0.0 </a:t>
            </a:r>
          </a:p>
          <a:p>
            <a:r>
              <a:rPr lang="en-US" dirty="0"/>
              <a:t> </a:t>
            </a:r>
            <a:r>
              <a:rPr lang="en-US" dirty="0" smtClean="0"/>
              <a:t>0.8,  </a:t>
            </a:r>
            <a:r>
              <a:rPr lang="en-US" dirty="0"/>
              <a:t>0</a:t>
            </a:r>
            <a:r>
              <a:rPr lang="en-US" dirty="0" smtClean="0"/>
              <a:t>.2]</a:t>
            </a:r>
            <a:endParaRPr lang="en-US" dirty="0"/>
          </a:p>
        </p:txBody>
      </p:sp>
      <p:sp>
        <p:nvSpPr>
          <p:cNvPr id="7" name="TextBox 4"/>
          <p:cNvSpPr txBox="1"/>
          <p:nvPr/>
        </p:nvSpPr>
        <p:spPr>
          <a:xfrm>
            <a:off x="7315200" y="76200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120°</a:t>
            </a:r>
            <a:endParaRPr lang="en-US" dirty="0"/>
          </a:p>
        </p:txBody>
      </p:sp>
      <p:sp>
        <p:nvSpPr>
          <p:cNvPr id="8" name="Rectangle 5"/>
          <p:cNvSpPr/>
          <p:nvPr/>
        </p:nvSpPr>
        <p:spPr>
          <a:xfrm>
            <a:off x="8305800" y="685800"/>
            <a:ext cx="497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30</a:t>
            </a:r>
            <a:r>
              <a:rPr lang="sv-SE" dirty="0"/>
              <a:t>°</a:t>
            </a:r>
            <a:endParaRPr lang="en-US" dirty="0"/>
          </a:p>
        </p:txBody>
      </p:sp>
      <p:sp>
        <p:nvSpPr>
          <p:cNvPr id="10" name="TextBox 7"/>
          <p:cNvSpPr txBox="1"/>
          <p:nvPr/>
        </p:nvSpPr>
        <p:spPr>
          <a:xfrm>
            <a:off x="7907067" y="14497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</a:rPr>
              <a:t>80%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Arc 10"/>
          <p:cNvSpPr/>
          <p:nvPr/>
        </p:nvSpPr>
        <p:spPr>
          <a:xfrm>
            <a:off x="7499432" y="496749"/>
            <a:ext cx="533400" cy="381000"/>
          </a:xfrm>
          <a:prstGeom prst="arc">
            <a:avLst/>
          </a:prstGeom>
          <a:ln w="190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/>
          <a:srcRect l="9824"/>
          <a:stretch/>
        </p:blipFill>
        <p:spPr>
          <a:xfrm>
            <a:off x="416695" y="32035"/>
            <a:ext cx="6401274" cy="16452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/>
          <a:srcRect l="8193"/>
          <a:stretch/>
        </p:blipFill>
        <p:spPr>
          <a:xfrm>
            <a:off x="300948" y="1757065"/>
            <a:ext cx="6517021" cy="16452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/>
          <a:srcRect l="8846"/>
          <a:stretch/>
        </p:blipFill>
        <p:spPr>
          <a:xfrm>
            <a:off x="347247" y="3484932"/>
            <a:ext cx="6470722" cy="1645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/>
          <a:srcRect l="7377"/>
          <a:stretch/>
        </p:blipFill>
        <p:spPr>
          <a:xfrm>
            <a:off x="243070" y="5212800"/>
            <a:ext cx="6574900" cy="1645200"/>
          </a:xfrm>
          <a:prstGeom prst="rect">
            <a:avLst/>
          </a:prstGeom>
        </p:spPr>
      </p:pic>
      <p:sp>
        <p:nvSpPr>
          <p:cNvPr id="16" name="TextBox 14"/>
          <p:cNvSpPr txBox="1"/>
          <p:nvPr/>
        </p:nvSpPr>
        <p:spPr>
          <a:xfrm>
            <a:off x="6850402" y="2982575"/>
            <a:ext cx="2333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/>
              <a:t>SFA3 mathematically works. </a:t>
            </a:r>
          </a:p>
          <a:p>
            <a:pPr algn="just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790363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343400" y="2590800"/>
            <a:ext cx="402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327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5368"/>
          <a:stretch/>
        </p:blipFill>
        <p:spPr>
          <a:xfrm>
            <a:off x="0" y="0"/>
            <a:ext cx="6717578" cy="1645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5368"/>
          <a:stretch/>
        </p:blipFill>
        <p:spPr>
          <a:xfrm>
            <a:off x="0" y="1722953"/>
            <a:ext cx="6717578" cy="1645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/>
          <a:srcRect l="5368"/>
          <a:stretch/>
        </p:blipFill>
        <p:spPr>
          <a:xfrm>
            <a:off x="0" y="3445906"/>
            <a:ext cx="6717578" cy="1645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/>
          <a:srcRect l="5368"/>
          <a:stretch/>
        </p:blipFill>
        <p:spPr>
          <a:xfrm>
            <a:off x="0" y="5168859"/>
            <a:ext cx="6717578" cy="1645200"/>
          </a:xfrm>
          <a:prstGeom prst="rect">
            <a:avLst/>
          </a:prstGeom>
        </p:spPr>
      </p:pic>
      <p:sp>
        <p:nvSpPr>
          <p:cNvPr id="4" name="Rectangle 19"/>
          <p:cNvSpPr/>
          <p:nvPr/>
        </p:nvSpPr>
        <p:spPr>
          <a:xfrm>
            <a:off x="6563804" y="76200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120°]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563804" y="414754"/>
                <a:ext cx="2272802" cy="502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.8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804" y="414754"/>
                <a:ext cx="2272802" cy="502958"/>
              </a:xfrm>
              <a:prstGeom prst="rect">
                <a:avLst/>
              </a:prstGeom>
              <a:blipFill rotWithShape="0">
                <a:blip r:embed="rId6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164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33800" y="1600200"/>
            <a:ext cx="2525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Mathematically fit or not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Reality fit or not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7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95600" y="990600"/>
            <a:ext cx="315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Multiple emitters in one system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00200" y="1600200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867400" y="1600200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文本框 2"/>
          <p:cNvSpPr txBox="1"/>
          <p:nvPr/>
        </p:nvSpPr>
        <p:spPr>
          <a:xfrm>
            <a:off x="1447800" y="5410200"/>
            <a:ext cx="678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funnel is the </a:t>
            </a:r>
            <a:r>
              <a:rPr lang="en-US" b="1" dirty="0" smtClean="0"/>
              <a:t>linear superposition </a:t>
            </a:r>
            <a:r>
              <a:rPr lang="en-US" dirty="0" smtClean="0"/>
              <a:t>of all individual emitters.</a:t>
            </a:r>
          </a:p>
          <a:p>
            <a:r>
              <a:rPr lang="en-US" dirty="0" smtClean="0"/>
              <a:t>The SFA model works well for multiple emitters exist in one system.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3"/>
              <p:cNvSpPr txBox="1"/>
              <p:nvPr/>
            </p:nvSpPr>
            <p:spPr>
              <a:xfrm>
                <a:off x="2797367" y="4301598"/>
                <a:ext cx="4265270" cy="853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+1]</m:t>
                      </m:r>
                    </m:oMath>
                  </m:oMathPara>
                </a14:m>
                <a:endParaRPr lang="en-US" dirty="0" smtClean="0"/>
              </a:p>
              <a:p>
                <a:endParaRPr lang="en-US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𝑓𝑢𝑛𝑛𝑒𝑙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𝑒𝑚𝑖𝑡𝑡𝑒𝑟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𝑒𝑚𝑖𝑡𝑡𝑒𝑟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sv-SE" b="0" i="1" smtClean="0">
                          <a:latin typeface="Cambria Math"/>
                        </a:rPr>
                        <m:t>+</m:t>
                      </m:r>
                      <m:r>
                        <a:rPr lang="en-US" i="1" dirty="0" smtClean="0">
                          <a:latin typeface="Cambria Math"/>
                        </a:rPr>
                        <m:t>…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dirty="0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sv-SE" b="0" i="1" dirty="0" smtClean="0">
                              <a:latin typeface="Cambria Math"/>
                            </a:rPr>
                            <m:t>𝑒𝑚𝑖𝑡𝑡𝑒𝑟𝑛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6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367" y="4301598"/>
                <a:ext cx="4265270" cy="853247"/>
              </a:xfrm>
              <a:prstGeom prst="rect">
                <a:avLst/>
              </a:prstGeom>
              <a:blipFill rotWithShape="1">
                <a:blip r:embed="rId3"/>
                <a:stretch>
                  <a:fillRect l="-857" t="-2143" r="-143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2057400" y="2511623"/>
            <a:ext cx="8197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emitter2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618624" y="1752600"/>
            <a:ext cx="8197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emitter1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867400" y="1676400"/>
            <a:ext cx="8197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emitter1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400800" y="2133600"/>
            <a:ext cx="8197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emitter2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172200" y="2590800"/>
            <a:ext cx="8197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emitter3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22" name="直接箭头连接符 5"/>
          <p:cNvCxnSpPr/>
          <p:nvPr/>
        </p:nvCxnSpPr>
        <p:spPr>
          <a:xfrm>
            <a:off x="1847224" y="2057400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7"/>
          <p:cNvCxnSpPr/>
          <p:nvPr/>
        </p:nvCxnSpPr>
        <p:spPr>
          <a:xfrm rot="19440000">
            <a:off x="2251623" y="2465024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0"/>
          <p:cNvCxnSpPr/>
          <p:nvPr/>
        </p:nvCxnSpPr>
        <p:spPr>
          <a:xfrm rot="17280000">
            <a:off x="5971623" y="2761990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5"/>
          <p:cNvCxnSpPr/>
          <p:nvPr/>
        </p:nvCxnSpPr>
        <p:spPr>
          <a:xfrm>
            <a:off x="6096000" y="1676400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7"/>
          <p:cNvCxnSpPr/>
          <p:nvPr/>
        </p:nvCxnSpPr>
        <p:spPr>
          <a:xfrm rot="19440000">
            <a:off x="6747423" y="2087001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9" t="50824" r="67388" b="41776"/>
          <a:stretch/>
        </p:blipFill>
        <p:spPr bwMode="auto">
          <a:xfrm>
            <a:off x="1143000" y="3352800"/>
            <a:ext cx="7342180" cy="73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miley Face 1"/>
          <p:cNvSpPr/>
          <p:nvPr/>
        </p:nvSpPr>
        <p:spPr>
          <a:xfrm>
            <a:off x="381000" y="381000"/>
            <a:ext cx="685800" cy="685800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360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11690</TotalTime>
  <Words>4411</Words>
  <Application>Microsoft Office PowerPoint</Application>
  <PresentationFormat>全屏显示(4:3)</PresentationFormat>
  <Paragraphs>1117</Paragraphs>
  <Slides>168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168</vt:i4>
      </vt:variant>
    </vt:vector>
  </HeadingPairs>
  <TitlesOfParts>
    <vt:vector size="173" baseType="lpstr">
      <vt:lpstr>宋体</vt:lpstr>
      <vt:lpstr>Arial</vt:lpstr>
      <vt:lpstr>Calibri</vt:lpstr>
      <vt:lpstr>Cambria Math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Juanzi</dc:creator>
  <cp:lastModifiedBy>sjz</cp:lastModifiedBy>
  <cp:revision>512</cp:revision>
  <dcterms:created xsi:type="dcterms:W3CDTF">2006-08-16T00:00:00Z</dcterms:created>
  <dcterms:modified xsi:type="dcterms:W3CDTF">2020-09-06T18:11:49Z</dcterms:modified>
</cp:coreProperties>
</file>